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2"/>
  </p:handoutMasterIdLst>
  <p:sldIdLst>
    <p:sldId id="256" r:id="rId2"/>
    <p:sldId id="257" r:id="rId3"/>
    <p:sldId id="259" r:id="rId4"/>
    <p:sldId id="262" r:id="rId5"/>
    <p:sldId id="260" r:id="rId6"/>
    <p:sldId id="261" r:id="rId7"/>
    <p:sldId id="264" r:id="rId8"/>
    <p:sldId id="265" r:id="rId9"/>
    <p:sldId id="258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62BDC-462C-B546-B4D2-C357CEEB30AA}" type="datetimeFigureOut">
              <a:rPr lang="en-US" smtClean="0"/>
              <a:t>7/18/17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57FFB-F45D-5646-87CE-E8897AD61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95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7/18/17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7/18/17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7/18/17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7/18/17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7/18/17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7/18/17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7/18/17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7/18/17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7/18/17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7/18/17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7/18/17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7/18/17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mi.luong@cvesd.org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msluongscholars.weebly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9966" y="369837"/>
            <a:ext cx="7772400" cy="1539607"/>
          </a:xfrm>
        </p:spPr>
        <p:txBody>
          <a:bodyPr>
            <a:normAutofit/>
          </a:bodyPr>
          <a:lstStyle/>
          <a:p>
            <a:r>
              <a:rPr lang="en-US" sz="9500" b="1" dirty="0" smtClean="0">
                <a:latin typeface="KG A Year Without Rain"/>
                <a:cs typeface="KG A Year Without Rain"/>
              </a:rPr>
              <a:t>Welcome</a:t>
            </a:r>
            <a:endParaRPr lang="en-US" sz="9500" b="1" dirty="0">
              <a:latin typeface="KG A Year Without Rain"/>
              <a:cs typeface="KG A Year Without Rai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8727" y="2658377"/>
            <a:ext cx="6400800" cy="3036240"/>
          </a:xfrm>
        </p:spPr>
        <p:txBody>
          <a:bodyPr>
            <a:normAutofit/>
          </a:bodyPr>
          <a:lstStyle/>
          <a:p>
            <a:endParaRPr lang="en-US" dirty="0" smtClean="0">
              <a:latin typeface="KG Dark Side"/>
              <a:cs typeface="KG Dark Side"/>
            </a:endParaRPr>
          </a:p>
          <a:p>
            <a:r>
              <a:rPr lang="en-US" dirty="0" smtClean="0">
                <a:latin typeface="KG Dark Side"/>
                <a:cs typeface="KG Dark Side"/>
              </a:rPr>
              <a:t>Ms</a:t>
            </a:r>
            <a:r>
              <a:rPr lang="en-US" dirty="0">
                <a:latin typeface="KG Dark Side"/>
                <a:cs typeface="KG Dark Side"/>
              </a:rPr>
              <a:t>. Luong</a:t>
            </a:r>
          </a:p>
          <a:p>
            <a:r>
              <a:rPr lang="en-US" dirty="0">
                <a:latin typeface="KG Dark Side"/>
                <a:cs typeface="KG Dark Side"/>
              </a:rPr>
              <a:t>Room 411</a:t>
            </a:r>
          </a:p>
          <a:p>
            <a:r>
              <a:rPr lang="en-US" dirty="0">
                <a:latin typeface="KG Dark Side"/>
                <a:cs typeface="KG Dark Side"/>
              </a:rPr>
              <a:t>2017-</a:t>
            </a:r>
            <a:r>
              <a:rPr lang="en-US" dirty="0" smtClean="0">
                <a:latin typeface="KG Dark Side"/>
                <a:cs typeface="KG Dark Side"/>
              </a:rPr>
              <a:t>2018</a:t>
            </a:r>
          </a:p>
          <a:p>
            <a:r>
              <a:rPr lang="en-US" dirty="0" smtClean="0">
                <a:solidFill>
                  <a:schemeClr val="bg1"/>
                </a:solidFill>
                <a:latin typeface="KG Dark Side"/>
                <a:cs typeface="KG Dark Side"/>
                <a:hlinkClick r:id="rId2"/>
              </a:rPr>
              <a:t>http</a:t>
            </a:r>
            <a:r>
              <a:rPr lang="en-US" dirty="0">
                <a:solidFill>
                  <a:schemeClr val="bg1"/>
                </a:solidFill>
                <a:latin typeface="KG Dark Side"/>
                <a:cs typeface="KG Dark Side"/>
                <a:hlinkClick r:id="rId2"/>
              </a:rPr>
              <a:t>://msluongscholars.weebly.com</a:t>
            </a:r>
            <a:r>
              <a:rPr lang="en-US" dirty="0" smtClean="0">
                <a:solidFill>
                  <a:schemeClr val="bg1"/>
                </a:solidFill>
                <a:latin typeface="KG Dark Side"/>
                <a:cs typeface="KG Dark Side"/>
                <a:hlinkClick r:id="rId2"/>
              </a:rPr>
              <a:t>/</a:t>
            </a:r>
            <a:endParaRPr lang="en-US" dirty="0" smtClean="0">
              <a:solidFill>
                <a:schemeClr val="bg1"/>
              </a:solidFill>
              <a:latin typeface="KG Dark Side"/>
              <a:cs typeface="KG Dark Side"/>
            </a:endParaRPr>
          </a:p>
          <a:p>
            <a:r>
              <a:rPr lang="en-US" dirty="0">
                <a:solidFill>
                  <a:schemeClr val="bg1"/>
                </a:solidFill>
                <a:latin typeface="KG Dark Side"/>
                <a:cs typeface="KG Dark Side"/>
                <a:hlinkClick r:id="rId3"/>
              </a:rPr>
              <a:t>mimi.luong@cvesd.org</a:t>
            </a:r>
            <a:endParaRPr lang="en-US" dirty="0">
              <a:solidFill>
                <a:schemeClr val="bg1"/>
              </a:solidFill>
              <a:latin typeface="KG Dark Side"/>
              <a:cs typeface="KG Dark Side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619.591.5500 </a:t>
            </a:r>
            <a:r>
              <a:rPr lang="en-US" sz="2400" dirty="0" err="1" smtClean="0">
                <a:latin typeface="Century Gothic"/>
                <a:cs typeface="Century Gothic"/>
              </a:rPr>
              <a:t>ext</a:t>
            </a:r>
            <a:r>
              <a:rPr lang="en-US" sz="2400" dirty="0" smtClean="0">
                <a:latin typeface="Century Gothic"/>
                <a:cs typeface="Century Gothic"/>
              </a:rPr>
              <a:t> 630411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pic>
        <p:nvPicPr>
          <p:cNvPr id="4" name="Picture 3" descr="Macintosh HD:Users:mimi.luong:Desktop:screenshot-2013-10-24-23-07-14-1-21lt3uv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58" y="1909444"/>
            <a:ext cx="2642566" cy="151955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pic>
        <p:nvPicPr>
          <p:cNvPr id="5" name="Picture 4" descr="Macintosh HD:Users:mimi.luong:Desktop:screenshot-2013-10-24-23-07-14-1-21lt3uv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886" y="1909444"/>
            <a:ext cx="2615469" cy="151955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pic>
        <p:nvPicPr>
          <p:cNvPr id="6" name="Picture 5" descr="static_qr_code_without_logo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725" y="4730983"/>
            <a:ext cx="1826641" cy="182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597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9777" y="2168876"/>
            <a:ext cx="8546646" cy="4423365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000" dirty="0" smtClean="0">
                <a:latin typeface="KG Dark Side"/>
                <a:cs typeface="KG Dark Side"/>
              </a:rPr>
              <a:t>Parent Conferences:</a:t>
            </a:r>
          </a:p>
          <a:p>
            <a:pPr lvl="1">
              <a:buFont typeface="Wingdings" charset="2"/>
              <a:buChar char="Ø"/>
            </a:pPr>
            <a:r>
              <a:rPr lang="en-US" sz="1800" dirty="0" smtClean="0">
                <a:latin typeface="KG Dark Side"/>
                <a:cs typeface="KG Dark Side"/>
              </a:rPr>
              <a:t>September 7</a:t>
            </a:r>
            <a:r>
              <a:rPr lang="en-US" sz="1800" baseline="30000" dirty="0" smtClean="0">
                <a:latin typeface="KG Dark Side"/>
                <a:cs typeface="KG Dark Side"/>
              </a:rPr>
              <a:t>th</a:t>
            </a:r>
            <a:r>
              <a:rPr lang="en-US" sz="1800" dirty="0" smtClean="0">
                <a:latin typeface="KG Dark Side"/>
                <a:cs typeface="KG Dark Side"/>
              </a:rPr>
              <a:t>-14</a:t>
            </a:r>
            <a:r>
              <a:rPr lang="en-US" sz="1800" baseline="30000" dirty="0" smtClean="0">
                <a:latin typeface="KG Dark Side"/>
                <a:cs typeface="KG Dark Side"/>
              </a:rPr>
              <a:t>th</a:t>
            </a:r>
            <a:r>
              <a:rPr lang="en-US" sz="1800" dirty="0" smtClean="0">
                <a:latin typeface="KG Dark Side"/>
                <a:cs typeface="KG Dark Side"/>
              </a:rPr>
              <a:t> </a:t>
            </a:r>
          </a:p>
          <a:p>
            <a:pPr lvl="1">
              <a:buFont typeface="Wingdings" charset="2"/>
              <a:buChar char="Ø"/>
            </a:pPr>
            <a:r>
              <a:rPr lang="en-US" sz="1800" dirty="0" smtClean="0">
                <a:latin typeface="KG Dark Side"/>
                <a:cs typeface="KG Dark Side"/>
              </a:rPr>
              <a:t>March 8</a:t>
            </a:r>
            <a:r>
              <a:rPr lang="en-US" sz="1800" baseline="30000" dirty="0" smtClean="0">
                <a:latin typeface="KG Dark Side"/>
                <a:cs typeface="KG Dark Side"/>
              </a:rPr>
              <a:t>th</a:t>
            </a:r>
            <a:r>
              <a:rPr lang="en-US" sz="1800" dirty="0" smtClean="0">
                <a:latin typeface="KG Dark Side"/>
                <a:cs typeface="KG Dark Side"/>
              </a:rPr>
              <a:t> </a:t>
            </a:r>
            <a:r>
              <a:rPr lang="mr-IN" sz="1800" dirty="0" smtClean="0">
                <a:latin typeface="KG Dark Side"/>
                <a:cs typeface="KG Dark Side"/>
              </a:rPr>
              <a:t>–</a:t>
            </a:r>
            <a:r>
              <a:rPr lang="en-US" sz="1800" dirty="0" smtClean="0">
                <a:latin typeface="KG Dark Side"/>
                <a:cs typeface="KG Dark Side"/>
              </a:rPr>
              <a:t> 15</a:t>
            </a:r>
            <a:r>
              <a:rPr lang="en-US" sz="1800" baseline="30000" dirty="0" smtClean="0">
                <a:latin typeface="KG Dark Side"/>
                <a:cs typeface="KG Dark Side"/>
              </a:rPr>
              <a:t>th</a:t>
            </a:r>
            <a:r>
              <a:rPr lang="en-US" sz="1800" dirty="0" smtClean="0">
                <a:latin typeface="KG Dark Side"/>
                <a:cs typeface="KG Dark Side"/>
              </a:rPr>
              <a:t> </a:t>
            </a:r>
          </a:p>
          <a:p>
            <a:pPr>
              <a:buFont typeface="Wingdings" charset="2"/>
              <a:buChar char="Ø"/>
            </a:pPr>
            <a:r>
              <a:rPr lang="en-US" sz="2000" dirty="0" smtClean="0">
                <a:latin typeface="KG Dark Side"/>
                <a:cs typeface="KG Dark Side"/>
              </a:rPr>
              <a:t>Breaks/Holidays:</a:t>
            </a:r>
          </a:p>
          <a:p>
            <a:pPr lvl="1">
              <a:buFont typeface="Wingdings" charset="2"/>
              <a:buChar char="Ø"/>
            </a:pPr>
            <a:r>
              <a:rPr lang="en-US" sz="1800" dirty="0" smtClean="0">
                <a:latin typeface="KG Dark Side"/>
                <a:cs typeface="KG Dark Side"/>
              </a:rPr>
              <a:t>Fall Break:  September 8</a:t>
            </a:r>
            <a:r>
              <a:rPr lang="en-US" sz="1800" baseline="30000" dirty="0" smtClean="0">
                <a:latin typeface="KG Dark Side"/>
                <a:cs typeface="KG Dark Side"/>
              </a:rPr>
              <a:t>th</a:t>
            </a:r>
            <a:r>
              <a:rPr lang="en-US" sz="1800" dirty="0" smtClean="0">
                <a:latin typeface="KG Dark Side"/>
                <a:cs typeface="KG Dark Side"/>
              </a:rPr>
              <a:t> </a:t>
            </a:r>
            <a:r>
              <a:rPr lang="mr-IN" sz="1800" dirty="0" smtClean="0">
                <a:latin typeface="KG Dark Side"/>
                <a:cs typeface="KG Dark Side"/>
              </a:rPr>
              <a:t>–</a:t>
            </a:r>
            <a:r>
              <a:rPr lang="en-US" sz="1800" dirty="0" smtClean="0">
                <a:latin typeface="KG Dark Side"/>
                <a:cs typeface="KG Dark Side"/>
              </a:rPr>
              <a:t> October 2</a:t>
            </a:r>
            <a:r>
              <a:rPr lang="en-US" sz="1800" baseline="30000" dirty="0" smtClean="0">
                <a:latin typeface="KG Dark Side"/>
                <a:cs typeface="KG Dark Side"/>
              </a:rPr>
              <a:t>nd</a:t>
            </a:r>
            <a:r>
              <a:rPr lang="en-US" sz="1800" dirty="0" smtClean="0">
                <a:latin typeface="KG Dark Side"/>
                <a:cs typeface="KG Dark Side"/>
              </a:rPr>
              <a:t> </a:t>
            </a:r>
          </a:p>
          <a:p>
            <a:pPr lvl="1">
              <a:buFont typeface="Wingdings" charset="2"/>
              <a:buChar char="Ø"/>
            </a:pPr>
            <a:r>
              <a:rPr lang="en-US" sz="1800" dirty="0" smtClean="0">
                <a:latin typeface="KG Dark Side"/>
                <a:cs typeface="KG Dark Side"/>
              </a:rPr>
              <a:t>Thanksgiving: November 20</a:t>
            </a:r>
            <a:r>
              <a:rPr lang="en-US" sz="1800" baseline="30000" dirty="0" smtClean="0">
                <a:latin typeface="KG Dark Side"/>
                <a:cs typeface="KG Dark Side"/>
              </a:rPr>
              <a:t>th</a:t>
            </a:r>
            <a:r>
              <a:rPr lang="en-US" sz="1800" dirty="0" smtClean="0">
                <a:latin typeface="KG Dark Side"/>
                <a:cs typeface="KG Dark Side"/>
              </a:rPr>
              <a:t> </a:t>
            </a:r>
            <a:r>
              <a:rPr lang="mr-IN" sz="1800" dirty="0" smtClean="0">
                <a:latin typeface="KG Dark Side"/>
                <a:cs typeface="KG Dark Side"/>
              </a:rPr>
              <a:t>–</a:t>
            </a:r>
            <a:r>
              <a:rPr lang="en-US" sz="1800" dirty="0" smtClean="0">
                <a:latin typeface="KG Dark Side"/>
                <a:cs typeface="KG Dark Side"/>
              </a:rPr>
              <a:t> 24</a:t>
            </a:r>
            <a:r>
              <a:rPr lang="en-US" sz="1800" baseline="30000" dirty="0" smtClean="0">
                <a:latin typeface="KG Dark Side"/>
                <a:cs typeface="KG Dark Side"/>
              </a:rPr>
              <a:t>th</a:t>
            </a:r>
            <a:r>
              <a:rPr lang="en-US" sz="1800" dirty="0" smtClean="0">
                <a:latin typeface="KG Dark Side"/>
                <a:cs typeface="KG Dark Side"/>
              </a:rPr>
              <a:t> </a:t>
            </a:r>
          </a:p>
          <a:p>
            <a:pPr lvl="1">
              <a:buFont typeface="Wingdings" charset="2"/>
              <a:buChar char="Ø"/>
            </a:pPr>
            <a:r>
              <a:rPr lang="en-US" sz="1800" dirty="0" smtClean="0">
                <a:latin typeface="KG Dark Side"/>
                <a:cs typeface="KG Dark Side"/>
              </a:rPr>
              <a:t>Winter Break: December 8</a:t>
            </a:r>
            <a:r>
              <a:rPr lang="en-US" sz="1800" baseline="30000" dirty="0" smtClean="0">
                <a:latin typeface="KG Dark Side"/>
                <a:cs typeface="KG Dark Side"/>
              </a:rPr>
              <a:t>th</a:t>
            </a:r>
            <a:r>
              <a:rPr lang="en-US" sz="1800" dirty="0" smtClean="0">
                <a:latin typeface="KG Dark Side"/>
                <a:cs typeface="KG Dark Side"/>
              </a:rPr>
              <a:t> </a:t>
            </a:r>
            <a:r>
              <a:rPr lang="mr-IN" sz="1800" dirty="0" smtClean="0">
                <a:latin typeface="KG Dark Side"/>
                <a:cs typeface="KG Dark Side"/>
              </a:rPr>
              <a:t>–</a:t>
            </a:r>
            <a:r>
              <a:rPr lang="en-US" sz="1800" dirty="0" smtClean="0">
                <a:latin typeface="KG Dark Side"/>
                <a:cs typeface="KG Dark Side"/>
              </a:rPr>
              <a:t> January 8</a:t>
            </a:r>
            <a:r>
              <a:rPr lang="en-US" sz="1800" baseline="30000" dirty="0" smtClean="0">
                <a:latin typeface="KG Dark Side"/>
                <a:cs typeface="KG Dark Side"/>
              </a:rPr>
              <a:t>th</a:t>
            </a:r>
            <a:r>
              <a:rPr lang="en-US" sz="1800" dirty="0" smtClean="0">
                <a:latin typeface="KG Dark Side"/>
                <a:cs typeface="KG Dark Side"/>
              </a:rPr>
              <a:t> </a:t>
            </a:r>
          </a:p>
          <a:p>
            <a:pPr lvl="1">
              <a:buFont typeface="Wingdings" charset="2"/>
              <a:buChar char="Ø"/>
            </a:pPr>
            <a:r>
              <a:rPr lang="en-US" sz="1800" dirty="0" smtClean="0">
                <a:latin typeface="KG Dark Side"/>
                <a:cs typeface="KG Dark Side"/>
              </a:rPr>
              <a:t>Spring Break: March 29</a:t>
            </a:r>
            <a:r>
              <a:rPr lang="en-US" sz="1800" baseline="30000" dirty="0" smtClean="0">
                <a:latin typeface="KG Dark Side"/>
                <a:cs typeface="KG Dark Side"/>
              </a:rPr>
              <a:t>th</a:t>
            </a:r>
            <a:r>
              <a:rPr lang="en-US" sz="1800" dirty="0" smtClean="0">
                <a:latin typeface="KG Dark Side"/>
                <a:cs typeface="KG Dark Side"/>
              </a:rPr>
              <a:t> </a:t>
            </a:r>
            <a:r>
              <a:rPr lang="mr-IN" sz="1800" dirty="0" smtClean="0">
                <a:latin typeface="KG Dark Side"/>
                <a:cs typeface="KG Dark Side"/>
              </a:rPr>
              <a:t>–</a:t>
            </a:r>
            <a:r>
              <a:rPr lang="en-US" sz="1800" dirty="0" smtClean="0">
                <a:latin typeface="KG Dark Side"/>
                <a:cs typeface="KG Dark Side"/>
              </a:rPr>
              <a:t> March 30</a:t>
            </a:r>
            <a:r>
              <a:rPr lang="en-US" sz="1800" baseline="30000" dirty="0" smtClean="0">
                <a:latin typeface="KG Dark Side"/>
                <a:cs typeface="KG Dark Side"/>
              </a:rPr>
              <a:t>th</a:t>
            </a:r>
            <a:r>
              <a:rPr lang="en-US" sz="1800" dirty="0" smtClean="0">
                <a:latin typeface="KG Dark Side"/>
                <a:cs typeface="KG Dark Side"/>
              </a:rPr>
              <a:t> </a:t>
            </a:r>
          </a:p>
          <a:p>
            <a:pPr lvl="1">
              <a:buFont typeface="Wingdings" charset="2"/>
              <a:buChar char="Ø"/>
            </a:pPr>
            <a:r>
              <a:rPr lang="en-US" sz="1800" dirty="0" smtClean="0">
                <a:latin typeface="KG Dark Side"/>
                <a:cs typeface="KG Dark Side"/>
              </a:rPr>
              <a:t>February 16</a:t>
            </a:r>
            <a:r>
              <a:rPr lang="en-US" sz="1800" baseline="30000" dirty="0" smtClean="0">
                <a:latin typeface="KG Dark Side"/>
                <a:cs typeface="KG Dark Side"/>
              </a:rPr>
              <a:t>th</a:t>
            </a:r>
            <a:r>
              <a:rPr lang="en-US" sz="1800" dirty="0" smtClean="0">
                <a:latin typeface="KG Dark Side"/>
                <a:cs typeface="KG Dark Side"/>
              </a:rPr>
              <a:t> &amp; 19</a:t>
            </a:r>
            <a:r>
              <a:rPr lang="en-US" sz="1800" baseline="30000" dirty="0" smtClean="0">
                <a:latin typeface="KG Dark Side"/>
                <a:cs typeface="KG Dark Side"/>
              </a:rPr>
              <a:t>th</a:t>
            </a:r>
            <a:r>
              <a:rPr lang="en-US" sz="1800" dirty="0" smtClean="0">
                <a:latin typeface="KG Dark Side"/>
                <a:cs typeface="KG Dark Side"/>
              </a:rPr>
              <a:t> </a:t>
            </a:r>
          </a:p>
          <a:p>
            <a:pPr>
              <a:buFont typeface="Wingdings" charset="2"/>
              <a:buChar char="Ø"/>
            </a:pPr>
            <a:r>
              <a:rPr lang="en-US" sz="2000" dirty="0" smtClean="0">
                <a:latin typeface="KG Dark Side"/>
                <a:cs typeface="KG Dark Side"/>
              </a:rPr>
              <a:t>Star of India:  </a:t>
            </a:r>
          </a:p>
          <a:p>
            <a:pPr>
              <a:buFont typeface="Wingdings" charset="2"/>
              <a:buChar char="Ø"/>
            </a:pPr>
            <a:endParaRPr lang="en-US" sz="2000" dirty="0">
              <a:latin typeface="KG Dark Side"/>
              <a:cs typeface="KG Dark Side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KG Dark Side"/>
                <a:cs typeface="KG Dark Side"/>
              </a:rPr>
              <a:t>Important Dates</a:t>
            </a:r>
            <a:endParaRPr lang="en-US" sz="5400" b="1" dirty="0">
              <a:latin typeface="KG Dark Side"/>
              <a:cs typeface="KG Dark Side"/>
            </a:endParaRPr>
          </a:p>
        </p:txBody>
      </p:sp>
    </p:spTree>
    <p:extLst>
      <p:ext uri="{BB962C8B-B14F-4D97-AF65-F5344CB8AC3E}">
        <p14:creationId xmlns:p14="http://schemas.microsoft.com/office/powerpoint/2010/main" val="3862163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u="sng" dirty="0" smtClean="0">
                <a:latin typeface="KG Dark Side"/>
                <a:cs typeface="KG Dark Side"/>
              </a:rPr>
              <a:t>Class Credo</a:t>
            </a:r>
            <a:r>
              <a:rPr lang="en-US" sz="4400" dirty="0">
                <a:latin typeface="KG Dark Side"/>
                <a:cs typeface="KG Dark Side"/>
              </a:rPr>
              <a:t>:</a:t>
            </a:r>
            <a:endParaRPr lang="en-US" sz="4400" dirty="0" smtClean="0">
              <a:latin typeface="KG Dark Side"/>
              <a:cs typeface="KG Dark Side"/>
            </a:endParaRPr>
          </a:p>
          <a:p>
            <a:pPr marL="0" indent="0">
              <a:buNone/>
            </a:pPr>
            <a:endParaRPr lang="en-US" sz="3200" dirty="0" smtClean="0">
              <a:latin typeface="KG Dark Side"/>
              <a:cs typeface="KG Dark Side"/>
            </a:endParaRPr>
          </a:p>
          <a:p>
            <a:pPr marL="0" indent="0" algn="ctr">
              <a:buNone/>
            </a:pPr>
            <a:r>
              <a:rPr lang="en-US" sz="3200" dirty="0" smtClean="0">
                <a:latin typeface="KG Dark Side"/>
                <a:cs typeface="KG Dark Side"/>
              </a:rPr>
              <a:t>Show Kindness/Respect</a:t>
            </a:r>
          </a:p>
          <a:p>
            <a:pPr marL="0" indent="0" algn="ctr">
              <a:buNone/>
            </a:pPr>
            <a:r>
              <a:rPr lang="en-US" sz="3200" dirty="0" smtClean="0">
                <a:latin typeface="KG Dark Side"/>
                <a:cs typeface="KG Dark Side"/>
              </a:rPr>
              <a:t>Make Good Choices</a:t>
            </a:r>
          </a:p>
          <a:p>
            <a:pPr marL="0" indent="0" algn="ctr">
              <a:buNone/>
            </a:pPr>
            <a:r>
              <a:rPr lang="en-US" sz="3200" dirty="0" smtClean="0">
                <a:latin typeface="KG Dark Side"/>
                <a:cs typeface="KG Dark Side"/>
              </a:rPr>
              <a:t>Solve Problems</a:t>
            </a:r>
            <a:endParaRPr lang="en-US" sz="3200" dirty="0">
              <a:latin typeface="KG Dark Side"/>
              <a:cs typeface="KG Dark Side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78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3957" y="2425718"/>
            <a:ext cx="8591007" cy="4266406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000" b="1" u="sng" dirty="0" err="1" smtClean="0">
                <a:latin typeface="KG Dark Side"/>
                <a:cs typeface="KG Dark Side"/>
              </a:rPr>
              <a:t>ClassDojo</a:t>
            </a:r>
            <a:r>
              <a:rPr lang="en-US" sz="2000" b="1" u="sng" dirty="0" smtClean="0">
                <a:latin typeface="KG Dark Side"/>
                <a:cs typeface="KG Dark Side"/>
              </a:rPr>
              <a:t>:</a:t>
            </a:r>
          </a:p>
          <a:p>
            <a:pPr lvl="1">
              <a:buFont typeface="Wingdings" charset="2"/>
              <a:buChar char="Ø"/>
            </a:pPr>
            <a:r>
              <a:rPr lang="en-US" sz="2000" dirty="0" smtClean="0">
                <a:latin typeface="KG Dark Side"/>
                <a:cs typeface="KG Dark Side"/>
              </a:rPr>
              <a:t>Used to indicate positive and needs work behaviors</a:t>
            </a:r>
          </a:p>
          <a:p>
            <a:pPr lvl="1">
              <a:buFont typeface="Wingdings" charset="2"/>
              <a:buChar char="Ø"/>
            </a:pPr>
            <a:r>
              <a:rPr lang="en-US" sz="2000" dirty="0" smtClean="0">
                <a:latin typeface="KG Dark Side"/>
                <a:cs typeface="KG Dark Side"/>
              </a:rPr>
              <a:t>Updated daily for parents to view </a:t>
            </a:r>
          </a:p>
          <a:p>
            <a:pPr lvl="1">
              <a:buFont typeface="Wingdings" charset="2"/>
              <a:buChar char="Ø"/>
            </a:pPr>
            <a:r>
              <a:rPr lang="en-US" sz="2000" dirty="0" smtClean="0">
                <a:latin typeface="KG Dark Side"/>
                <a:cs typeface="KG Dark Side"/>
              </a:rPr>
              <a:t>Not used to indicate specific assignments and/or grading</a:t>
            </a:r>
          </a:p>
          <a:p>
            <a:pPr lvl="1">
              <a:buFont typeface="Wingdings" charset="2"/>
              <a:buChar char="Ø"/>
            </a:pPr>
            <a:r>
              <a:rPr lang="en-US" sz="2000" dirty="0" smtClean="0">
                <a:latin typeface="KG Dark Side"/>
                <a:cs typeface="KG Dark Side"/>
              </a:rPr>
              <a:t>Used for immediate communication with parents </a:t>
            </a:r>
            <a:r>
              <a:rPr lang="mr-IN" sz="2000" dirty="0" smtClean="0">
                <a:latin typeface="KG Dark Side"/>
                <a:cs typeface="KG Dark Side"/>
              </a:rPr>
              <a:t>–</a:t>
            </a:r>
            <a:r>
              <a:rPr lang="en-US" sz="2000" dirty="0" smtClean="0">
                <a:latin typeface="KG Dark Side"/>
                <a:cs typeface="KG Dark Side"/>
              </a:rPr>
              <a:t> please check daily</a:t>
            </a:r>
          </a:p>
          <a:p>
            <a:pPr>
              <a:buFont typeface="Wingdings" charset="2"/>
              <a:buChar char="Ø"/>
            </a:pPr>
            <a:r>
              <a:rPr lang="en-US" sz="2000" b="1" dirty="0" err="1" smtClean="0">
                <a:latin typeface="KG Dark Side"/>
                <a:cs typeface="KG Dark Side"/>
              </a:rPr>
              <a:t>ClassDojo</a:t>
            </a:r>
            <a:r>
              <a:rPr lang="en-US" sz="2000" b="1" dirty="0" smtClean="0">
                <a:latin typeface="KG Dark Side"/>
                <a:cs typeface="KG Dark Side"/>
              </a:rPr>
              <a:t> 	Behavior Note 	    Phone calls/Emailing 	     Parent </a:t>
            </a:r>
            <a:r>
              <a:rPr lang="en-US" sz="2000" b="1" dirty="0">
                <a:latin typeface="KG Dark Side"/>
                <a:cs typeface="KG Dark Side"/>
              </a:rPr>
              <a:t>C</a:t>
            </a:r>
            <a:r>
              <a:rPr lang="en-US" sz="2000" b="1" dirty="0" smtClean="0">
                <a:latin typeface="KG Dark Side"/>
                <a:cs typeface="KG Dark Side"/>
              </a:rPr>
              <a:t>onferences and/or Administration depending on severity of behavior and need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7095" y="33832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atin typeface="KG Dark Side"/>
                <a:cs typeface="KG Dark Side"/>
              </a:rPr>
              <a:t>Classroom Management</a:t>
            </a:r>
            <a:endParaRPr lang="en-US" sz="5400" b="1" dirty="0">
              <a:latin typeface="KG Dark Side"/>
              <a:cs typeface="KG Dark Side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383219" y="5222424"/>
            <a:ext cx="570831" cy="2140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603837" y="5222424"/>
            <a:ext cx="570831" cy="2140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126345" y="5510379"/>
            <a:ext cx="570831" cy="2140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56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2603" y="2140338"/>
            <a:ext cx="8676632" cy="4717661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Ø"/>
            </a:pPr>
            <a:r>
              <a:rPr lang="en-US" sz="2000" b="1" dirty="0" smtClean="0">
                <a:latin typeface="KG Dark Side"/>
                <a:cs typeface="KG Dark Side"/>
              </a:rPr>
              <a:t>YES</a:t>
            </a:r>
          </a:p>
          <a:p>
            <a:pPr lvl="1">
              <a:buFont typeface="Wingdings" charset="2"/>
              <a:buChar char="Ø"/>
            </a:pPr>
            <a:r>
              <a:rPr lang="en-US" sz="1600" b="1" dirty="0" smtClean="0">
                <a:latin typeface="KG Dark Side"/>
                <a:cs typeface="KG Dark Side"/>
              </a:rPr>
              <a:t>Closed cap water bottles</a:t>
            </a:r>
          </a:p>
          <a:p>
            <a:pPr lvl="1">
              <a:buFont typeface="Wingdings" charset="2"/>
              <a:buChar char="Ø"/>
            </a:pPr>
            <a:r>
              <a:rPr lang="en-US" sz="1600" b="1" dirty="0" smtClean="0">
                <a:latin typeface="KG Dark Side"/>
                <a:cs typeface="KG Dark Side"/>
              </a:rPr>
              <a:t>Snacks: For recess only </a:t>
            </a:r>
          </a:p>
          <a:p>
            <a:pPr lvl="1">
              <a:buFont typeface="Wingdings" charset="2"/>
              <a:buChar char="Ø"/>
            </a:pPr>
            <a:r>
              <a:rPr lang="en-US" sz="1600" b="1" dirty="0" smtClean="0">
                <a:latin typeface="KG Dark Side"/>
                <a:cs typeface="KG Dark Side"/>
              </a:rPr>
              <a:t>Caps/Hats for recess, but not in the classroom</a:t>
            </a:r>
          </a:p>
          <a:p>
            <a:pPr lvl="1">
              <a:buFont typeface="Wingdings" charset="2"/>
              <a:buChar char="Ø"/>
            </a:pPr>
            <a:r>
              <a:rPr lang="en-US" sz="1600" b="1" dirty="0" smtClean="0">
                <a:latin typeface="KG Dark Side"/>
                <a:cs typeface="KG Dark Side"/>
              </a:rPr>
              <a:t>A watch, but beeping sounds/alarms need to be turned off</a:t>
            </a:r>
          </a:p>
          <a:p>
            <a:pPr lvl="1">
              <a:buFont typeface="Wingdings" charset="2"/>
              <a:buChar char="Ø"/>
            </a:pPr>
            <a:r>
              <a:rPr lang="en-US" sz="1600" b="1" dirty="0" smtClean="0">
                <a:latin typeface="KG Dark Side"/>
                <a:cs typeface="KG Dark Side"/>
              </a:rPr>
              <a:t>Backpack, but once First 3 Minutes are done it is closed for the rest of the day until Wrap-Up for the Day</a:t>
            </a:r>
          </a:p>
          <a:p>
            <a:pPr lvl="1">
              <a:buFont typeface="Wingdings" charset="2"/>
              <a:buChar char="Ø"/>
            </a:pPr>
            <a:r>
              <a:rPr lang="en-US" sz="1600" b="1" dirty="0" smtClean="0">
                <a:latin typeface="KG Dark Side"/>
                <a:cs typeface="KG Dark Side"/>
              </a:rPr>
              <a:t>Fidget item provided by teacher or if student has an IEP</a:t>
            </a:r>
            <a:endParaRPr lang="en-US" sz="1600" b="1" dirty="0">
              <a:latin typeface="KG Dark Side"/>
              <a:cs typeface="KG Dark Side"/>
            </a:endParaRPr>
          </a:p>
          <a:p>
            <a:pPr>
              <a:buFont typeface="Wingdings" charset="2"/>
              <a:buChar char="Ø"/>
            </a:pPr>
            <a:r>
              <a:rPr lang="en-US" sz="2000" b="1" dirty="0" smtClean="0">
                <a:latin typeface="KG Dark Side"/>
                <a:cs typeface="KG Dark Side"/>
              </a:rPr>
              <a:t>NO</a:t>
            </a:r>
          </a:p>
          <a:p>
            <a:pPr lvl="1">
              <a:buFont typeface="Wingdings" charset="2"/>
              <a:buChar char="Ø"/>
            </a:pPr>
            <a:r>
              <a:rPr lang="en-US" sz="1600" b="1" dirty="0" smtClean="0">
                <a:latin typeface="KG Dark Side"/>
                <a:cs typeface="KG Dark Side"/>
              </a:rPr>
              <a:t>Fidget spinners</a:t>
            </a:r>
          </a:p>
          <a:p>
            <a:pPr lvl="1">
              <a:buFont typeface="Wingdings" charset="2"/>
              <a:buChar char="Ø"/>
            </a:pPr>
            <a:r>
              <a:rPr lang="en-US" sz="1600" b="1" dirty="0" smtClean="0">
                <a:latin typeface="KG Dark Side"/>
                <a:cs typeface="KG Dark Side"/>
              </a:rPr>
              <a:t>Slime</a:t>
            </a:r>
          </a:p>
          <a:p>
            <a:pPr lvl="1">
              <a:buFont typeface="Wingdings" charset="2"/>
              <a:buChar char="Ø"/>
            </a:pPr>
            <a:r>
              <a:rPr lang="en-US" sz="1600" b="1" dirty="0" smtClean="0">
                <a:latin typeface="KG Dark Side"/>
                <a:cs typeface="KG Dark Side"/>
              </a:rPr>
              <a:t>Cell phones with them during school hours </a:t>
            </a:r>
          </a:p>
          <a:p>
            <a:pPr lvl="1">
              <a:buFont typeface="Wingdings" charset="2"/>
              <a:buChar char="Ø"/>
            </a:pPr>
            <a:r>
              <a:rPr lang="en-US" sz="1600" b="1" dirty="0">
                <a:latin typeface="KG Dark Side"/>
                <a:cs typeface="KG Dark Side"/>
              </a:rPr>
              <a:t>M</a:t>
            </a:r>
            <a:r>
              <a:rPr lang="en-US" sz="1600" b="1" dirty="0" smtClean="0">
                <a:latin typeface="KG Dark Side"/>
                <a:cs typeface="KG Dark Side"/>
              </a:rPr>
              <a:t>echanical pencils</a:t>
            </a:r>
          </a:p>
          <a:p>
            <a:pPr lvl="1">
              <a:buFont typeface="Wingdings" charset="2"/>
              <a:buChar char="Ø"/>
            </a:pPr>
            <a:r>
              <a:rPr lang="en-US" sz="1600" b="1" dirty="0" smtClean="0">
                <a:latin typeface="KG Dark Side"/>
                <a:cs typeface="KG Dark Side"/>
              </a:rPr>
              <a:t>Personal “cutesy</a:t>
            </a:r>
            <a:r>
              <a:rPr lang="en-US" sz="1600" b="1" smtClean="0">
                <a:latin typeface="KG Dark Side"/>
                <a:cs typeface="KG Dark Side"/>
              </a:rPr>
              <a:t>” items</a:t>
            </a:r>
            <a:endParaRPr lang="en-US" sz="1600" b="1" dirty="0" smtClean="0">
              <a:latin typeface="KG Dark Side"/>
              <a:cs typeface="KG Dark Side"/>
            </a:endParaRPr>
          </a:p>
          <a:p>
            <a:pPr lvl="1">
              <a:buFont typeface="Wingdings" charset="2"/>
              <a:buChar char="Ø"/>
            </a:pPr>
            <a:r>
              <a:rPr lang="en-US" sz="1600" b="1" dirty="0" smtClean="0">
                <a:latin typeface="KG Dark Side"/>
                <a:cs typeface="KG Dark Side"/>
              </a:rPr>
              <a:t>Wellness policy: No birthday treats for class</a:t>
            </a:r>
          </a:p>
          <a:p>
            <a:pPr lvl="1">
              <a:buFont typeface="Wingdings" charset="2"/>
              <a:buChar char="Ø"/>
            </a:pPr>
            <a:endParaRPr lang="en-US" sz="1800" b="1" dirty="0" smtClean="0">
              <a:latin typeface="KG Dark Side"/>
              <a:cs typeface="KG Dark Side"/>
            </a:endParaRPr>
          </a:p>
          <a:p>
            <a:pPr lvl="1">
              <a:buFont typeface="Wingdings" charset="2"/>
              <a:buChar char="Ø"/>
            </a:pPr>
            <a:endParaRPr lang="en-US" sz="1800" b="1" dirty="0">
              <a:latin typeface="KG Dark Side"/>
              <a:cs typeface="KG Dark Side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9635" y="334202"/>
            <a:ext cx="8229600" cy="1252728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KG Dark Side"/>
                <a:cs typeface="KG Dark Side"/>
              </a:rPr>
              <a:t>YES OR NO?</a:t>
            </a:r>
            <a:endParaRPr lang="en-US" sz="5400" dirty="0">
              <a:latin typeface="KG Dark Side"/>
              <a:cs typeface="KG Dark Side"/>
            </a:endParaRPr>
          </a:p>
        </p:txBody>
      </p:sp>
    </p:spTree>
    <p:extLst>
      <p:ext uri="{BB962C8B-B14F-4D97-AF65-F5344CB8AC3E}">
        <p14:creationId xmlns:p14="http://schemas.microsoft.com/office/powerpoint/2010/main" val="2652590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417" y="2675467"/>
            <a:ext cx="8558362" cy="3945312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000" dirty="0" smtClean="0">
                <a:latin typeface="KG Dark Side"/>
                <a:cs typeface="KG Dark Side"/>
              </a:rPr>
              <a:t>Consistent, open communication with teacher </a:t>
            </a:r>
          </a:p>
          <a:p>
            <a:pPr lvl="1">
              <a:buFont typeface="Wingdings" charset="2"/>
              <a:buChar char="Ø"/>
            </a:pPr>
            <a:r>
              <a:rPr lang="en-US" sz="1800" dirty="0" smtClean="0">
                <a:latin typeface="KG Dark Side"/>
                <a:cs typeface="KG Dark Side"/>
              </a:rPr>
              <a:t>Please </a:t>
            </a:r>
            <a:r>
              <a:rPr lang="en-US" sz="1800" b="1" u="sng" dirty="0" smtClean="0">
                <a:latin typeface="KG Dark Side"/>
                <a:cs typeface="KG Dark Side"/>
              </a:rPr>
              <a:t>DO NOT HESITATE TO ASK</a:t>
            </a:r>
            <a:r>
              <a:rPr lang="en-US" sz="1800" b="1" dirty="0" smtClean="0">
                <a:latin typeface="KG Dark Side"/>
                <a:cs typeface="KG Dark Side"/>
              </a:rPr>
              <a:t> </a:t>
            </a:r>
            <a:r>
              <a:rPr lang="en-US" sz="1800" dirty="0" smtClean="0">
                <a:latin typeface="KG Dark Side"/>
                <a:cs typeface="KG Dark Side"/>
              </a:rPr>
              <a:t>if you have any questions!  I respond within 24 hours or less and up to 8:00 p.m. (Monday-Friday)</a:t>
            </a:r>
          </a:p>
          <a:p>
            <a:pPr lvl="1">
              <a:buFont typeface="Wingdings" charset="2"/>
              <a:buChar char="Ø"/>
            </a:pPr>
            <a:r>
              <a:rPr lang="en-US" sz="1800" dirty="0" smtClean="0">
                <a:latin typeface="KG Dark Side"/>
                <a:cs typeface="KG Dark Side"/>
              </a:rPr>
              <a:t>Please do let me know what has helped your child succeed at school and if there is anything they are frustrated with</a:t>
            </a:r>
          </a:p>
          <a:p>
            <a:pPr marL="301943" lvl="1" indent="0">
              <a:buNone/>
            </a:pPr>
            <a:endParaRPr lang="en-US" sz="1800" dirty="0" smtClean="0">
              <a:latin typeface="KG Dark Side"/>
              <a:cs typeface="KG Dark Side"/>
            </a:endParaRPr>
          </a:p>
          <a:p>
            <a:pPr>
              <a:buFont typeface="Wingdings" charset="2"/>
              <a:buChar char="Ø"/>
            </a:pPr>
            <a:r>
              <a:rPr lang="en-US" sz="2000" dirty="0" smtClean="0">
                <a:latin typeface="KG Dark Side"/>
                <a:cs typeface="KG Dark Side"/>
              </a:rPr>
              <a:t>Check </a:t>
            </a:r>
            <a:r>
              <a:rPr lang="en-US" sz="2000" dirty="0" err="1" smtClean="0">
                <a:latin typeface="KG Dark Side"/>
                <a:cs typeface="KG Dark Side"/>
              </a:rPr>
              <a:t>ClassDojo</a:t>
            </a:r>
            <a:r>
              <a:rPr lang="en-US" sz="2000" dirty="0" smtClean="0">
                <a:latin typeface="KG Dark Side"/>
                <a:cs typeface="KG Dark Side"/>
              </a:rPr>
              <a:t> consistently for updates </a:t>
            </a:r>
          </a:p>
          <a:p>
            <a:pPr marL="0" indent="0">
              <a:buNone/>
            </a:pPr>
            <a:endParaRPr lang="en-US" sz="2000" dirty="0" smtClean="0">
              <a:latin typeface="KG Dark Side"/>
              <a:cs typeface="KG Dark Side"/>
            </a:endParaRPr>
          </a:p>
          <a:p>
            <a:pPr>
              <a:buFont typeface="Wingdings" charset="2"/>
              <a:buChar char="Ø"/>
            </a:pPr>
            <a:r>
              <a:rPr lang="en-US" sz="2000" dirty="0" smtClean="0">
                <a:latin typeface="KG Dark Side"/>
                <a:cs typeface="KG Dark Side"/>
              </a:rPr>
              <a:t>Open door policy </a:t>
            </a:r>
            <a:r>
              <a:rPr lang="mr-IN" sz="2000" dirty="0" smtClean="0">
                <a:latin typeface="KG Dark Side"/>
                <a:cs typeface="KG Dark Side"/>
              </a:rPr>
              <a:t>–</a:t>
            </a:r>
            <a:r>
              <a:rPr lang="en-US" sz="2000" dirty="0" smtClean="0">
                <a:latin typeface="KG Dark Side"/>
                <a:cs typeface="KG Dark Side"/>
              </a:rPr>
              <a:t> You are absolutely welcome to arrange with me a surprise visit.  =)</a:t>
            </a:r>
          </a:p>
          <a:p>
            <a:pPr>
              <a:buFont typeface="Wingdings" charset="2"/>
              <a:buChar char="Ø"/>
            </a:pPr>
            <a:endParaRPr lang="en-US" sz="2000" dirty="0" smtClean="0">
              <a:latin typeface="KG Dark Side"/>
              <a:cs typeface="KG Dark Side"/>
            </a:endParaRPr>
          </a:p>
          <a:p>
            <a:pPr>
              <a:buFont typeface="Wingdings" charset="2"/>
              <a:buChar char="Ø"/>
            </a:pPr>
            <a:endParaRPr lang="en-US" sz="2000" dirty="0" smtClean="0">
              <a:latin typeface="KG Dark Side"/>
              <a:cs typeface="KG Dark Side"/>
            </a:endParaRPr>
          </a:p>
          <a:p>
            <a:pPr>
              <a:buFont typeface="Wingdings" charset="2"/>
              <a:buChar char="Ø"/>
            </a:pPr>
            <a:endParaRPr lang="en-US" sz="2000" dirty="0">
              <a:latin typeface="KG Dark Side"/>
              <a:cs typeface="KG Dark Side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4178" y="448353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atin typeface="KG Dark Side"/>
                <a:cs typeface="KG Dark Side"/>
              </a:rPr>
              <a:t>Parents as Partners</a:t>
            </a:r>
            <a:endParaRPr lang="en-US" sz="5400" b="1" dirty="0">
              <a:latin typeface="KG Dark Side"/>
              <a:cs typeface="KG Dark Side"/>
            </a:endParaRPr>
          </a:p>
        </p:txBody>
      </p:sp>
    </p:spTree>
    <p:extLst>
      <p:ext uri="{BB962C8B-B14F-4D97-AF65-F5344CB8AC3E}">
        <p14:creationId xmlns:p14="http://schemas.microsoft.com/office/powerpoint/2010/main" val="1561608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6875" y="2454254"/>
            <a:ext cx="8619548" cy="4237869"/>
          </a:xfrm>
        </p:spPr>
        <p:txBody>
          <a:bodyPr>
            <a:normAutofit fontScale="92500"/>
          </a:bodyPr>
          <a:lstStyle/>
          <a:p>
            <a:pPr>
              <a:buFont typeface="Wingdings" charset="2"/>
              <a:buChar char="Ø"/>
            </a:pPr>
            <a:r>
              <a:rPr lang="en-US" sz="2000" dirty="0" smtClean="0">
                <a:latin typeface="KG Dark Side"/>
                <a:cs typeface="KG Dark Side"/>
              </a:rPr>
              <a:t>Have an OPEN MIND and give your BEST EFFORT!</a:t>
            </a:r>
          </a:p>
          <a:p>
            <a:pPr>
              <a:buFont typeface="Wingdings" charset="2"/>
              <a:buChar char="Ø"/>
            </a:pPr>
            <a:r>
              <a:rPr lang="en-US" sz="2000" dirty="0" smtClean="0">
                <a:latin typeface="KG Dark Side"/>
                <a:cs typeface="KG Dark Side"/>
              </a:rPr>
              <a:t>Follow Classroom Credo and school rules to create the BEST classroom for ALL</a:t>
            </a:r>
          </a:p>
          <a:p>
            <a:pPr>
              <a:buFont typeface="Wingdings" charset="2"/>
              <a:buChar char="Ø"/>
            </a:pPr>
            <a:r>
              <a:rPr lang="en-US" sz="2000" dirty="0" smtClean="0">
                <a:latin typeface="KG Dark Side"/>
                <a:cs typeface="KG Dark Side"/>
              </a:rPr>
              <a:t>Come to class READY!</a:t>
            </a:r>
          </a:p>
          <a:p>
            <a:pPr lvl="1">
              <a:buFont typeface="Wingdings" charset="2"/>
              <a:buChar char="Ø"/>
            </a:pPr>
            <a:r>
              <a:rPr lang="en-US" sz="1800" dirty="0" smtClean="0">
                <a:latin typeface="KG Dark Side"/>
                <a:cs typeface="KG Dark Side"/>
              </a:rPr>
              <a:t>3-5 pencils sharpened ready for the day on a daily basis in their backpack </a:t>
            </a:r>
          </a:p>
          <a:p>
            <a:pPr lvl="1">
              <a:buFont typeface="Wingdings" charset="2"/>
              <a:buChar char="Ø"/>
            </a:pPr>
            <a:r>
              <a:rPr lang="en-US" sz="1800" dirty="0" smtClean="0">
                <a:latin typeface="KG Dark Side"/>
                <a:cs typeface="KG Dark Side"/>
              </a:rPr>
              <a:t>Homework turned into basket on time</a:t>
            </a:r>
          </a:p>
          <a:p>
            <a:pPr>
              <a:buFont typeface="Wingdings" charset="2"/>
              <a:buChar char="Ø"/>
            </a:pPr>
            <a:r>
              <a:rPr lang="en-US" sz="2000" dirty="0" smtClean="0">
                <a:latin typeface="KG Dark Side"/>
                <a:cs typeface="KG Dark Side"/>
              </a:rPr>
              <a:t>ALL assignments completed (quality) by due date</a:t>
            </a:r>
          </a:p>
          <a:p>
            <a:pPr>
              <a:buFont typeface="Wingdings" charset="2"/>
              <a:buChar char="Ø"/>
            </a:pPr>
            <a:r>
              <a:rPr lang="en-US" sz="2000" dirty="0" smtClean="0">
                <a:latin typeface="KG Dark Side"/>
                <a:cs typeface="KG Dark Side"/>
              </a:rPr>
              <a:t>Stay ORGANIZED</a:t>
            </a:r>
          </a:p>
          <a:p>
            <a:pPr lvl="1">
              <a:buFont typeface="Wingdings" charset="2"/>
              <a:buChar char="Ø"/>
            </a:pPr>
            <a:r>
              <a:rPr lang="en-US" sz="1800" dirty="0" smtClean="0">
                <a:latin typeface="KG Dark Side"/>
                <a:cs typeface="KG Dark Side"/>
              </a:rPr>
              <a:t>Desk is only organized with textbooks</a:t>
            </a:r>
          </a:p>
          <a:p>
            <a:pPr lvl="1">
              <a:buFont typeface="Wingdings" charset="2"/>
              <a:buChar char="Ø"/>
            </a:pPr>
            <a:r>
              <a:rPr lang="en-US" sz="1800" dirty="0" smtClean="0">
                <a:latin typeface="KG Dark Side"/>
                <a:cs typeface="KG Dark Side"/>
              </a:rPr>
              <a:t>Book box is organized for spiral notebooks, and folders, and reading books</a:t>
            </a:r>
          </a:p>
          <a:p>
            <a:pPr>
              <a:buFont typeface="Wingdings" charset="2"/>
              <a:buChar char="Ø"/>
            </a:pPr>
            <a:r>
              <a:rPr lang="en-US" sz="2000" dirty="0" smtClean="0">
                <a:latin typeface="KG Dark Side"/>
                <a:cs typeface="KG Dark Side"/>
              </a:rPr>
              <a:t>Keep the classroom clean </a:t>
            </a:r>
            <a:r>
              <a:rPr lang="mr-IN" sz="2000" dirty="0" smtClean="0">
                <a:latin typeface="KG Dark Side"/>
                <a:cs typeface="KG Dark Side"/>
              </a:rPr>
              <a:t>–</a:t>
            </a:r>
            <a:r>
              <a:rPr lang="en-US" sz="2000" dirty="0" smtClean="0">
                <a:latin typeface="KG Dark Side"/>
                <a:cs typeface="KG Dark Side"/>
              </a:rPr>
              <a:t> It is YOUR classroom!</a:t>
            </a:r>
          </a:p>
          <a:p>
            <a:pPr>
              <a:buFont typeface="Wingdings" charset="2"/>
              <a:buChar char="Ø"/>
            </a:pPr>
            <a:endParaRPr lang="en-US" sz="2000" dirty="0" smtClean="0">
              <a:latin typeface="KG Dark Side"/>
              <a:cs typeface="KG Dark Side"/>
            </a:endParaRPr>
          </a:p>
          <a:p>
            <a:pPr>
              <a:buFont typeface="Wingdings" charset="2"/>
              <a:buChar char="Ø"/>
            </a:pPr>
            <a:endParaRPr lang="en-US" sz="2000" dirty="0" smtClean="0">
              <a:latin typeface="KG Dark Side"/>
              <a:cs typeface="KG Dark Side"/>
            </a:endParaRPr>
          </a:p>
          <a:p>
            <a:pPr>
              <a:buFont typeface="Wingdings" charset="2"/>
              <a:buChar char="Ø"/>
            </a:pPr>
            <a:endParaRPr lang="en-US" sz="2000" dirty="0">
              <a:latin typeface="KG Dark Side"/>
              <a:cs typeface="KG Dark Side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>
                <a:latin typeface="KG Dark Side"/>
                <a:cs typeface="KG Dark Side"/>
              </a:rPr>
              <a:t>Student Responsibilities</a:t>
            </a:r>
            <a:endParaRPr lang="en-US" sz="5400" b="1" dirty="0">
              <a:latin typeface="KG Dark Side"/>
              <a:cs typeface="KG Dark Side"/>
            </a:endParaRPr>
          </a:p>
        </p:txBody>
      </p:sp>
    </p:spTree>
    <p:extLst>
      <p:ext uri="{BB962C8B-B14F-4D97-AF65-F5344CB8AC3E}">
        <p14:creationId xmlns:p14="http://schemas.microsoft.com/office/powerpoint/2010/main" val="711762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8229" y="2368640"/>
            <a:ext cx="8548194" cy="426640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KG Dark Side"/>
                <a:cs typeface="KG Dark Side"/>
              </a:rPr>
              <a:t>Must </a:t>
            </a:r>
            <a:r>
              <a:rPr lang="en-US" dirty="0" smtClean="0">
                <a:latin typeface="KG Dark Side"/>
                <a:cs typeface="KG Dark Side"/>
              </a:rPr>
              <a:t>memorize</a:t>
            </a:r>
            <a:r>
              <a:rPr lang="en-US" dirty="0" smtClean="0">
                <a:latin typeface="KG Dark Side"/>
                <a:cs typeface="KG Dark Side"/>
              </a:rPr>
              <a:t> </a:t>
            </a:r>
            <a:r>
              <a:rPr lang="en-US" dirty="0" smtClean="0">
                <a:latin typeface="KG Dark Side"/>
                <a:cs typeface="KG Dark Side"/>
              </a:rPr>
              <a:t>MATH FACTS!!!</a:t>
            </a:r>
          </a:p>
          <a:p>
            <a:pPr marL="0" indent="0">
              <a:buNone/>
            </a:pPr>
            <a:endParaRPr lang="en-US" dirty="0">
              <a:latin typeface="KG Dark Side"/>
              <a:cs typeface="KG Dark Side"/>
            </a:endParaRPr>
          </a:p>
          <a:p>
            <a:pPr>
              <a:buFont typeface="Wingdings" charset="2"/>
              <a:buChar char="Ø"/>
            </a:pPr>
            <a:r>
              <a:rPr lang="en-US" sz="2000" dirty="0">
                <a:latin typeface="KG Dark Side"/>
                <a:cs typeface="KG Dark Side"/>
              </a:rPr>
              <a:t>M</a:t>
            </a:r>
            <a:r>
              <a:rPr lang="en-US" sz="2000" dirty="0" smtClean="0">
                <a:latin typeface="KG Dark Side"/>
                <a:cs typeface="KG Dark Side"/>
              </a:rPr>
              <a:t>ultiplication </a:t>
            </a:r>
            <a:r>
              <a:rPr lang="en-US" sz="2000" dirty="0">
                <a:latin typeface="KG Dark Side"/>
                <a:cs typeface="KG Dark Side"/>
              </a:rPr>
              <a:t>with two digits</a:t>
            </a:r>
          </a:p>
          <a:p>
            <a:pPr>
              <a:buFont typeface="Wingdings" charset="2"/>
              <a:buChar char="Ø"/>
            </a:pPr>
            <a:r>
              <a:rPr lang="en-US" sz="2000" dirty="0" smtClean="0">
                <a:latin typeface="KG Dark Side"/>
                <a:cs typeface="KG Dark Side"/>
              </a:rPr>
              <a:t>Find </a:t>
            </a:r>
            <a:r>
              <a:rPr lang="en-US" sz="2000" dirty="0">
                <a:latin typeface="KG Dark Side"/>
                <a:cs typeface="KG Dark Side"/>
              </a:rPr>
              <a:t>the area</a:t>
            </a:r>
          </a:p>
          <a:p>
            <a:pPr>
              <a:buFont typeface="Wingdings" charset="2"/>
              <a:buChar char="Ø"/>
            </a:pPr>
            <a:r>
              <a:rPr lang="en-US" sz="2000" dirty="0" smtClean="0">
                <a:latin typeface="KG Dark Side"/>
                <a:cs typeface="KG Dark Side"/>
              </a:rPr>
              <a:t>Divide</a:t>
            </a:r>
            <a:endParaRPr lang="en-US" sz="2000" dirty="0">
              <a:latin typeface="KG Dark Side"/>
              <a:cs typeface="KG Dark Side"/>
            </a:endParaRPr>
          </a:p>
          <a:p>
            <a:pPr>
              <a:buFont typeface="Wingdings" charset="2"/>
              <a:buChar char="Ø"/>
            </a:pPr>
            <a:r>
              <a:rPr lang="en-US" sz="2000" dirty="0" smtClean="0">
                <a:latin typeface="KG Dark Side"/>
                <a:cs typeface="KG Dark Side"/>
              </a:rPr>
              <a:t>Fractions: Simplify</a:t>
            </a:r>
            <a:r>
              <a:rPr lang="en-US" sz="2000" dirty="0">
                <a:latin typeface="KG Dark Side"/>
                <a:cs typeface="KG Dark Side"/>
              </a:rPr>
              <a:t>, </a:t>
            </a:r>
            <a:r>
              <a:rPr lang="en-US" sz="2000" dirty="0" smtClean="0">
                <a:latin typeface="KG Dark Side"/>
                <a:cs typeface="KG Dark Side"/>
              </a:rPr>
              <a:t>Factors, </a:t>
            </a:r>
          </a:p>
          <a:p>
            <a:pPr marL="0" indent="0">
              <a:buNone/>
            </a:pPr>
            <a:r>
              <a:rPr lang="en-US" sz="2000" dirty="0" smtClean="0">
                <a:latin typeface="KG Dark Side"/>
                <a:cs typeface="KG Dark Side"/>
              </a:rPr>
              <a:t>  Multiplication</a:t>
            </a:r>
            <a:endParaRPr lang="en-US" sz="2000" dirty="0">
              <a:latin typeface="KG Dark Side"/>
              <a:cs typeface="KG Dark Side"/>
            </a:endParaRPr>
          </a:p>
          <a:p>
            <a:pPr>
              <a:buFont typeface="Wingdings" charset="2"/>
              <a:buChar char="Ø"/>
            </a:pPr>
            <a:endParaRPr lang="en-US" dirty="0">
              <a:latin typeface="KG Dark Side"/>
              <a:cs typeface="KG Dark Side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KG Dark Side"/>
                <a:cs typeface="KG Dark Side"/>
              </a:rPr>
              <a:t>Math </a:t>
            </a:r>
            <a:endParaRPr lang="en-US" sz="5400" b="1" dirty="0">
              <a:latin typeface="KG Dark Side"/>
              <a:cs typeface="KG Dark Side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818" y="2187230"/>
            <a:ext cx="2286982" cy="4335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433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1966" y="2741010"/>
            <a:ext cx="8569191" cy="4116990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>
                <a:latin typeface="KG Dark Side"/>
                <a:cs typeface="KG Dark Side"/>
              </a:rPr>
              <a:t>Achieve 3000:  End goal is </a:t>
            </a:r>
            <a:r>
              <a:rPr lang="en-US" u="sng" dirty="0" smtClean="0">
                <a:latin typeface="KG Dark Side"/>
                <a:cs typeface="KG Dark Side"/>
              </a:rPr>
              <a:t>800</a:t>
            </a:r>
            <a:r>
              <a:rPr lang="en-US" dirty="0" smtClean="0">
                <a:latin typeface="KG Dark Side"/>
                <a:cs typeface="KG Dark Side"/>
              </a:rPr>
              <a:t> </a:t>
            </a:r>
            <a:r>
              <a:rPr lang="en-US" dirty="0" err="1" smtClean="0">
                <a:latin typeface="KG Dark Side"/>
                <a:cs typeface="KG Dark Side"/>
              </a:rPr>
              <a:t>Lexile</a:t>
            </a:r>
            <a:endParaRPr lang="en-US" dirty="0" smtClean="0">
              <a:latin typeface="KG Dark Side"/>
              <a:cs typeface="KG Dark Side"/>
            </a:endParaRPr>
          </a:p>
          <a:p>
            <a:pPr lvl="1">
              <a:buFont typeface="Wingdings" charset="2"/>
              <a:buChar char="Ø"/>
            </a:pPr>
            <a:r>
              <a:rPr lang="en-US" dirty="0" smtClean="0">
                <a:latin typeface="KG Dark Side"/>
                <a:cs typeface="KG Dark Side"/>
              </a:rPr>
              <a:t>Vocabulary + sentence complexity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latin typeface="KG Dark Side"/>
                <a:cs typeface="KG Dark Side"/>
              </a:rPr>
              <a:t>4 lessons/per week</a:t>
            </a:r>
          </a:p>
          <a:p>
            <a:pPr lvl="1">
              <a:buFont typeface="Wingdings" charset="2"/>
              <a:buChar char="Ø"/>
            </a:pPr>
            <a:r>
              <a:rPr lang="en-US" dirty="0" smtClean="0">
                <a:latin typeface="KG Dark Side"/>
                <a:cs typeface="KG Dark Side"/>
              </a:rPr>
              <a:t>75% or above passing on the FIRST TRY in order for the lesson to count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latin typeface="KG Dark Side"/>
                <a:cs typeface="KG Dark Side"/>
              </a:rPr>
              <a:t>AR:  End goal is 100 books (at student’s level)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latin typeface="KG Dark Side"/>
                <a:cs typeface="KG Dark Side"/>
              </a:rPr>
              <a:t>Recommendation is to read 30 </a:t>
            </a:r>
            <a:r>
              <a:rPr lang="en-US" dirty="0" err="1" smtClean="0">
                <a:latin typeface="KG Dark Side"/>
                <a:cs typeface="KG Dark Side"/>
              </a:rPr>
              <a:t>mins</a:t>
            </a:r>
            <a:r>
              <a:rPr lang="en-US" dirty="0" smtClean="0">
                <a:latin typeface="KG Dark Side"/>
                <a:cs typeface="KG Dark Side"/>
              </a:rPr>
              <a:t>/daily at home!</a:t>
            </a:r>
          </a:p>
          <a:p>
            <a:pPr>
              <a:buFont typeface="Wingdings" charset="2"/>
              <a:buChar char="Ø"/>
            </a:pPr>
            <a:endParaRPr lang="en-US" dirty="0" smtClean="0">
              <a:latin typeface="KG Dark Side"/>
              <a:cs typeface="KG Dark Side"/>
            </a:endParaRPr>
          </a:p>
          <a:p>
            <a:pPr>
              <a:buFont typeface="Wingdings" charset="2"/>
              <a:buChar char="Ø"/>
            </a:pPr>
            <a:endParaRPr lang="en-US" dirty="0">
              <a:latin typeface="KG Dark Side"/>
              <a:cs typeface="KG Dark Side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KG Dark Side"/>
                <a:cs typeface="KG Dark Side"/>
              </a:rPr>
              <a:t>Literacy</a:t>
            </a:r>
            <a:endParaRPr lang="en-US" sz="5400" b="1" dirty="0">
              <a:latin typeface="KG Dark Side"/>
              <a:cs typeface="KG Dark Side"/>
            </a:endParaRPr>
          </a:p>
        </p:txBody>
      </p:sp>
    </p:spTree>
    <p:extLst>
      <p:ext uri="{BB962C8B-B14F-4D97-AF65-F5344CB8AC3E}">
        <p14:creationId xmlns:p14="http://schemas.microsoft.com/office/powerpoint/2010/main" val="1610163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97296"/>
            <a:ext cx="8229599" cy="42806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b="1" u="sng" dirty="0" smtClean="0">
              <a:latin typeface="KG Dark Side"/>
              <a:cs typeface="KG Dark Side"/>
            </a:endParaRPr>
          </a:p>
          <a:p>
            <a:pPr marL="0" indent="0">
              <a:buNone/>
            </a:pPr>
            <a:endParaRPr lang="en-US" sz="2800" b="1" u="sng" dirty="0">
              <a:latin typeface="KG Dark Side"/>
              <a:cs typeface="KG Dark Side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KG Dark Side"/>
                <a:cs typeface="KG Dark Side"/>
              </a:rPr>
              <a:t>Schedule</a:t>
            </a:r>
            <a:endParaRPr lang="en-US" sz="5400" b="1" dirty="0">
              <a:latin typeface="KG Dark Side"/>
              <a:cs typeface="KG Dark Side"/>
            </a:endParaRPr>
          </a:p>
        </p:txBody>
      </p:sp>
      <p:pic>
        <p:nvPicPr>
          <p:cNvPr id="6" name="Picture 5" descr="Screen Shot 2017-07-18 at 11.38.5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63" y="1498273"/>
            <a:ext cx="4403206" cy="5359727"/>
          </a:xfrm>
          <a:prstGeom prst="rect">
            <a:avLst/>
          </a:prstGeom>
        </p:spPr>
      </p:pic>
      <p:pic>
        <p:nvPicPr>
          <p:cNvPr id="7" name="Picture 6" descr="Screen Shot 2017-07-18 at 11.39.06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853" y="1498273"/>
            <a:ext cx="4370361" cy="535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034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1759</TotalTime>
  <Words>488</Words>
  <Application>Microsoft Macintosh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Welcome</vt:lpstr>
      <vt:lpstr>PowerPoint Presentation</vt:lpstr>
      <vt:lpstr>Classroom Management</vt:lpstr>
      <vt:lpstr>YES OR NO?</vt:lpstr>
      <vt:lpstr>Parents as Partners</vt:lpstr>
      <vt:lpstr>Student Responsibilities</vt:lpstr>
      <vt:lpstr>Math </vt:lpstr>
      <vt:lpstr>Literacy</vt:lpstr>
      <vt:lpstr>Schedule</vt:lpstr>
      <vt:lpstr>Important Dates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Luong Mimi</dc:creator>
  <cp:lastModifiedBy>Luong Mimi</cp:lastModifiedBy>
  <cp:revision>41</cp:revision>
  <cp:lastPrinted>2017-07-18T18:43:41Z</cp:lastPrinted>
  <dcterms:created xsi:type="dcterms:W3CDTF">2017-07-12T17:34:51Z</dcterms:created>
  <dcterms:modified xsi:type="dcterms:W3CDTF">2017-07-18T19:43:39Z</dcterms:modified>
</cp:coreProperties>
</file>