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D09D8AA-9851-4932-8F7A-FF89FB376E4E}">
  <a:tblStyle styleId="{0D09D8AA-9851-4932-8F7A-FF89FB376E4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52" y="1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8161091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1772576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-1227799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Font typeface="Arial"/>
              <a:buNone/>
              <a:defRPr sz="13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19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240405" y="4863842"/>
            <a:ext cx="644823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</a:rPr>
              <a:t>Fill in the circles below with &lt;, =, or &gt; to make true number sentences.  Justify your answer. </a:t>
            </a:r>
            <a:r>
              <a:rPr lang="en-US" sz="900" i="1">
                <a:solidFill>
                  <a:schemeClr val="dk1"/>
                </a:solidFill>
              </a:rPr>
              <a:t>(NF.2)</a:t>
            </a:r>
            <a:endParaRPr sz="900" i="1"/>
          </a:p>
        </p:txBody>
      </p:sp>
      <p:sp>
        <p:nvSpPr>
          <p:cNvPr id="87" name="Shape 87"/>
          <p:cNvSpPr/>
          <p:nvPr/>
        </p:nvSpPr>
        <p:spPr>
          <a:xfrm>
            <a:off x="1064935" y="5764603"/>
            <a:ext cx="337185" cy="33655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1470352" y="7079021"/>
            <a:ext cx="37730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/>
          <p:nvPr/>
        </p:nvSpPr>
        <p:spPr>
          <a:xfrm>
            <a:off x="630371" y="6994109"/>
            <a:ext cx="42070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dirty="0"/>
          </a:p>
        </p:txBody>
      </p:sp>
      <p:sp>
        <p:nvSpPr>
          <p:cNvPr id="90" name="Shape 90"/>
          <p:cNvSpPr/>
          <p:nvPr/>
        </p:nvSpPr>
        <p:spPr>
          <a:xfrm>
            <a:off x="1064935" y="7052466"/>
            <a:ext cx="337185" cy="33655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1470352" y="6994109"/>
            <a:ext cx="55250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1420246" y="8078719"/>
            <a:ext cx="42070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r>
              <a:rPr lang="en-US" sz="14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1077025" y="8137076"/>
            <a:ext cx="337185" cy="336550"/>
          </a:xfrm>
          <a:prstGeom prst="ellipse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595742" y="8078719"/>
            <a:ext cx="55250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29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145760" y="5628485"/>
            <a:ext cx="434874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145760" y="6837962"/>
            <a:ext cx="434874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145760" y="7976107"/>
            <a:ext cx="434874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126710" y="143659"/>
            <a:ext cx="6561931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Name____________________________________        Date____________________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145760" y="491342"/>
            <a:ext cx="6561931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Architects Daughter"/>
                <a:ea typeface="Arial"/>
                <a:cs typeface="Architects Daughter"/>
                <a:sym typeface="Arial"/>
              </a:rPr>
              <a:t>Post Module </a:t>
            </a:r>
            <a:r>
              <a:rPr lang="en-US" b="1" dirty="0" smtClean="0">
                <a:solidFill>
                  <a:schemeClr val="dk1"/>
                </a:solidFill>
                <a:latin typeface="Architects Daughter"/>
                <a:ea typeface="Arial"/>
                <a:cs typeface="Architects Daughter"/>
                <a:sym typeface="Arial"/>
              </a:rPr>
              <a:t>5 </a:t>
            </a:r>
            <a:r>
              <a:rPr lang="mr-IN" b="1" dirty="0" smtClean="0">
                <a:solidFill>
                  <a:schemeClr val="dk1"/>
                </a:solidFill>
                <a:latin typeface="Architects Daughter"/>
                <a:ea typeface="Arial"/>
                <a:cs typeface="Architects Daughter"/>
                <a:sym typeface="Arial"/>
              </a:rPr>
              <a:t>–</a:t>
            </a:r>
            <a:r>
              <a:rPr lang="en-US" b="1" dirty="0" smtClean="0">
                <a:solidFill>
                  <a:schemeClr val="dk1"/>
                </a:solidFill>
                <a:latin typeface="Architects Daughter"/>
                <a:ea typeface="Arial"/>
                <a:cs typeface="Architects Daughter"/>
                <a:sym typeface="Arial"/>
              </a:rPr>
              <a:t> Classwork Review</a:t>
            </a:r>
            <a:endParaRPr b="1" dirty="0">
              <a:solidFill>
                <a:schemeClr val="dk1"/>
              </a:solidFill>
              <a:latin typeface="Architects Daughter"/>
              <a:ea typeface="Arial"/>
              <a:cs typeface="Architects Daughter"/>
              <a:sym typeface="Arial"/>
            </a:endParaRPr>
          </a:p>
        </p:txBody>
      </p:sp>
      <p:sp>
        <p:nvSpPr>
          <p:cNvPr id="100" name="Shape 100"/>
          <p:cNvSpPr txBox="1"/>
          <p:nvPr/>
        </p:nvSpPr>
        <p:spPr>
          <a:xfrm>
            <a:off x="384800" y="1100650"/>
            <a:ext cx="6092400" cy="6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indent="-317500">
              <a:buSzPts val="1400"/>
              <a:buFont typeface="Arial"/>
              <a:buAutoNum type="arabicPeriod"/>
            </a:pPr>
            <a:r>
              <a:rPr lang="en-US" sz="1200" dirty="0" smtClean="0"/>
              <a:t>Show </a:t>
            </a:r>
            <a:r>
              <a:rPr lang="da-DK" sz="1200" dirty="0"/>
              <a:t>3 x ⅖ </a:t>
            </a:r>
            <a:r>
              <a:rPr lang="en-US" sz="1200" dirty="0" smtClean="0"/>
              <a:t>.</a:t>
            </a:r>
            <a:r>
              <a:rPr lang="en-US" dirty="0" smtClean="0"/>
              <a:t>  </a:t>
            </a:r>
            <a:r>
              <a:rPr lang="en-US" sz="900" i="1" dirty="0"/>
              <a:t>(NF.4)   </a:t>
            </a:r>
            <a:r>
              <a:rPr lang="en-US" sz="1000" i="1" dirty="0"/>
              <a:t>                                       </a:t>
            </a:r>
            <a:r>
              <a:rPr lang="en-US" sz="1200" i="1" dirty="0"/>
              <a:t>  </a:t>
            </a:r>
            <a:r>
              <a:rPr lang="en-US" sz="1200" dirty="0" smtClean="0"/>
              <a:t>2. </a:t>
            </a:r>
            <a:r>
              <a:rPr lang="en-US" sz="1200" dirty="0" smtClean="0">
                <a:solidFill>
                  <a:schemeClr val="dk1"/>
                </a:solidFill>
              </a:rPr>
              <a:t>Show </a:t>
            </a:r>
            <a:r>
              <a:rPr lang="da-DK" sz="1200" dirty="0">
                <a:solidFill>
                  <a:schemeClr val="dk1"/>
                </a:solidFill>
              </a:rPr>
              <a:t>6 x ⅕</a:t>
            </a:r>
            <a:r>
              <a:rPr lang="en-US" sz="1200" dirty="0" smtClean="0">
                <a:solidFill>
                  <a:schemeClr val="dk1"/>
                </a:solidFill>
              </a:rPr>
              <a:t>. 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sz="900" i="1" dirty="0" smtClean="0">
                <a:solidFill>
                  <a:schemeClr val="dk1"/>
                </a:solidFill>
              </a:rPr>
              <a:t>(NF.4)</a:t>
            </a:r>
            <a:endParaRPr sz="900" i="1" dirty="0"/>
          </a:p>
        </p:txBody>
      </p:sp>
      <p:sp>
        <p:nvSpPr>
          <p:cNvPr id="101" name="Shape 101"/>
          <p:cNvSpPr txBox="1"/>
          <p:nvPr/>
        </p:nvSpPr>
        <p:spPr>
          <a:xfrm>
            <a:off x="441850" y="3228500"/>
            <a:ext cx="5387400" cy="6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1200" dirty="0"/>
              <a:t>3. Explain using words, models, and/or numbers why </a:t>
            </a:r>
            <a:r>
              <a:rPr lang="mr-IN" sz="1200" dirty="0"/>
              <a:t>3 x ⅖  = 6  x ⅕</a:t>
            </a:r>
            <a:r>
              <a:rPr lang="en-US" sz="1200" dirty="0" smtClean="0"/>
              <a:t>. </a:t>
            </a:r>
            <a:r>
              <a:rPr lang="en-US" sz="900" i="1" dirty="0"/>
              <a:t>(NF.4)</a:t>
            </a:r>
            <a:endParaRPr sz="900" i="1" dirty="0"/>
          </a:p>
        </p:txBody>
      </p:sp>
      <p:sp>
        <p:nvSpPr>
          <p:cNvPr id="20" name="Shape 91"/>
          <p:cNvSpPr/>
          <p:nvPr/>
        </p:nvSpPr>
        <p:spPr>
          <a:xfrm>
            <a:off x="1463645" y="5703010"/>
            <a:ext cx="55250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88"/>
          <p:cNvSpPr/>
          <p:nvPr/>
        </p:nvSpPr>
        <p:spPr>
          <a:xfrm>
            <a:off x="1463645" y="5785797"/>
            <a:ext cx="37730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Shape 91"/>
          <p:cNvSpPr/>
          <p:nvPr/>
        </p:nvSpPr>
        <p:spPr>
          <a:xfrm>
            <a:off x="512430" y="5703010"/>
            <a:ext cx="55250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3255750" y="2464575"/>
            <a:ext cx="3179100" cy="2209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220950" y="2464575"/>
            <a:ext cx="3064200" cy="2209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3255699" y="407175"/>
            <a:ext cx="3179100" cy="2209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220950" y="399750"/>
            <a:ext cx="3064200" cy="2209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297145" y="93025"/>
            <a:ext cx="35622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</a:rPr>
              <a:t>Find each sum or difference.</a:t>
            </a:r>
            <a:r>
              <a:rPr lang="en-US" sz="1100">
                <a:solidFill>
                  <a:schemeClr val="dk1"/>
                </a:solidFill>
              </a:rPr>
              <a:t> </a:t>
            </a:r>
            <a:r>
              <a:rPr lang="en-US" sz="900" i="1">
                <a:solidFill>
                  <a:schemeClr val="dk1"/>
                </a:solidFill>
              </a:rPr>
              <a:t>(NF.3)</a:t>
            </a:r>
            <a:endParaRPr sz="900" i="1">
              <a:solidFill>
                <a:schemeClr val="dk1"/>
              </a:solidFill>
            </a:endParaRPr>
          </a:p>
        </p:txBody>
      </p:sp>
      <p:sp>
        <p:nvSpPr>
          <p:cNvPr id="111" name="Shape 111"/>
          <p:cNvSpPr/>
          <p:nvPr/>
        </p:nvSpPr>
        <p:spPr>
          <a:xfrm>
            <a:off x="220953" y="407185"/>
            <a:ext cx="4047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7. 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112"/>
          <p:cNvSpPr/>
          <p:nvPr/>
        </p:nvSpPr>
        <p:spPr>
          <a:xfrm>
            <a:off x="3361482" y="407173"/>
            <a:ext cx="4047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8. 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Shape 113"/>
          <p:cNvSpPr/>
          <p:nvPr/>
        </p:nvSpPr>
        <p:spPr>
          <a:xfrm>
            <a:off x="220953" y="2654683"/>
            <a:ext cx="4047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9. 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3274540" y="2654683"/>
            <a:ext cx="4047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10. 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/>
          <p:nvPr/>
        </p:nvSpPr>
        <p:spPr>
          <a:xfrm>
            <a:off x="518216" y="4858822"/>
            <a:ext cx="6646927" cy="477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</a:rPr>
              <a:t>Solve </a:t>
            </a:r>
            <a:r>
              <a:rPr lang="en-US" sz="1200" dirty="0" smtClean="0">
                <a:solidFill>
                  <a:schemeClr val="dk1"/>
                </a:solidFill>
              </a:rPr>
              <a:t>2 x     </a:t>
            </a:r>
            <a:r>
              <a:rPr lang="en-US" sz="1200" dirty="0">
                <a:solidFill>
                  <a:schemeClr val="dk1"/>
                </a:solidFill>
              </a:rPr>
              <a:t>. </a:t>
            </a:r>
            <a:r>
              <a:rPr lang="en-US" sz="900" i="1" dirty="0">
                <a:solidFill>
                  <a:schemeClr val="dk1"/>
                </a:solidFill>
              </a:rPr>
              <a:t>(NF.4)</a:t>
            </a:r>
            <a:endParaRPr sz="900" i="1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Shape 120"/>
          <p:cNvSpPr/>
          <p:nvPr/>
        </p:nvSpPr>
        <p:spPr>
          <a:xfrm>
            <a:off x="196670" y="4858822"/>
            <a:ext cx="434874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11.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518216" y="6954380"/>
            <a:ext cx="66468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200" dirty="0">
                <a:solidFill>
                  <a:schemeClr val="dk1"/>
                </a:solidFill>
              </a:rPr>
              <a:t>Solve </a:t>
            </a:r>
            <a:r>
              <a:rPr lang="en-US" sz="1200" dirty="0" smtClean="0">
                <a:solidFill>
                  <a:schemeClr val="dk1"/>
                </a:solidFill>
              </a:rPr>
              <a:t>3 x </a:t>
            </a:r>
            <a:r>
              <a:rPr lang="en-US" dirty="0">
                <a:solidFill>
                  <a:schemeClr val="dk1"/>
                </a:solidFill>
                <a:ea typeface="Calibri"/>
                <a:sym typeface="Calibri"/>
              </a:rPr>
              <a:t>4</a:t>
            </a:r>
            <a:r>
              <a:rPr lang="en-US" dirty="0" smtClean="0">
                <a:solidFill>
                  <a:schemeClr val="dk1"/>
                </a:solidFill>
                <a:ea typeface="Calibri"/>
                <a:sym typeface="Calibri"/>
              </a:rPr>
              <a:t> </a:t>
            </a:r>
            <a:r>
              <a:rPr lang="en-US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</a:t>
            </a:r>
            <a:r>
              <a:rPr lang="en-US" sz="1200" dirty="0" smtClean="0">
                <a:solidFill>
                  <a:schemeClr val="dk1"/>
                </a:solidFill>
              </a:rPr>
              <a:t>. </a:t>
            </a:r>
            <a:r>
              <a:rPr lang="en-US" sz="900" i="1" dirty="0">
                <a:solidFill>
                  <a:schemeClr val="dk1"/>
                </a:solidFill>
              </a:rPr>
              <a:t>(NF.4) </a:t>
            </a:r>
            <a:r>
              <a:rPr lang="en-US" sz="1200" dirty="0">
                <a:solidFill>
                  <a:schemeClr val="dk1"/>
                </a:solidFill>
              </a:rPr>
              <a:t>  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196670" y="6967416"/>
            <a:ext cx="434874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Shape 88"/>
          <p:cNvSpPr/>
          <p:nvPr/>
        </p:nvSpPr>
        <p:spPr>
          <a:xfrm>
            <a:off x="489417" y="514884"/>
            <a:ext cx="37730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91"/>
          <p:cNvSpPr/>
          <p:nvPr/>
        </p:nvSpPr>
        <p:spPr>
          <a:xfrm>
            <a:off x="495940" y="399750"/>
            <a:ext cx="55250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6724" y="514896"/>
            <a:ext cx="5799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</a:t>
            </a:r>
            <a:endParaRPr lang="en-US" dirty="0"/>
          </a:p>
        </p:txBody>
      </p:sp>
      <p:sp>
        <p:nvSpPr>
          <p:cNvPr id="24" name="Shape 91"/>
          <p:cNvSpPr/>
          <p:nvPr/>
        </p:nvSpPr>
        <p:spPr>
          <a:xfrm>
            <a:off x="1008594" y="420595"/>
            <a:ext cx="55250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Shape 88"/>
          <p:cNvSpPr/>
          <p:nvPr/>
        </p:nvSpPr>
        <p:spPr>
          <a:xfrm>
            <a:off x="3586327" y="576199"/>
            <a:ext cx="37730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Shape 88"/>
          <p:cNvSpPr/>
          <p:nvPr/>
        </p:nvSpPr>
        <p:spPr>
          <a:xfrm>
            <a:off x="518216" y="2722120"/>
            <a:ext cx="37730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Shape 88"/>
          <p:cNvSpPr/>
          <p:nvPr/>
        </p:nvSpPr>
        <p:spPr>
          <a:xfrm>
            <a:off x="3597157" y="2722120"/>
            <a:ext cx="37730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Shape 91"/>
          <p:cNvSpPr/>
          <p:nvPr/>
        </p:nvSpPr>
        <p:spPr>
          <a:xfrm>
            <a:off x="3597157" y="479756"/>
            <a:ext cx="55250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74464" y="576199"/>
            <a:ext cx="407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 smtClean="0"/>
          </a:p>
        </p:txBody>
      </p:sp>
      <p:sp>
        <p:nvSpPr>
          <p:cNvPr id="31" name="Shape 91"/>
          <p:cNvSpPr/>
          <p:nvPr/>
        </p:nvSpPr>
        <p:spPr>
          <a:xfrm>
            <a:off x="4105247" y="479756"/>
            <a:ext cx="55250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91"/>
          <p:cNvSpPr/>
          <p:nvPr/>
        </p:nvSpPr>
        <p:spPr>
          <a:xfrm>
            <a:off x="631544" y="2609550"/>
            <a:ext cx="55250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8595" y="2722120"/>
            <a:ext cx="312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4" name="Shape 91"/>
          <p:cNvSpPr/>
          <p:nvPr/>
        </p:nvSpPr>
        <p:spPr>
          <a:xfrm>
            <a:off x="1088497" y="2630048"/>
            <a:ext cx="55250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Shape 91"/>
          <p:cNvSpPr/>
          <p:nvPr/>
        </p:nvSpPr>
        <p:spPr>
          <a:xfrm>
            <a:off x="3679240" y="2609550"/>
            <a:ext cx="55250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1376" y="2662666"/>
            <a:ext cx="3207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7" name="Shape 91"/>
          <p:cNvSpPr/>
          <p:nvPr/>
        </p:nvSpPr>
        <p:spPr>
          <a:xfrm>
            <a:off x="4215897" y="2610956"/>
            <a:ext cx="55250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Shape 88"/>
          <p:cNvSpPr/>
          <p:nvPr/>
        </p:nvSpPr>
        <p:spPr>
          <a:xfrm>
            <a:off x="4231745" y="2703214"/>
            <a:ext cx="37730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Shape 91"/>
          <p:cNvSpPr/>
          <p:nvPr/>
        </p:nvSpPr>
        <p:spPr>
          <a:xfrm>
            <a:off x="1080283" y="4711831"/>
            <a:ext cx="55250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Shape 91"/>
          <p:cNvSpPr/>
          <p:nvPr/>
        </p:nvSpPr>
        <p:spPr>
          <a:xfrm>
            <a:off x="1170464" y="6896608"/>
            <a:ext cx="55250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/>
        </p:nvSpPr>
        <p:spPr>
          <a:xfrm>
            <a:off x="107378" y="158223"/>
            <a:ext cx="6646927" cy="661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</a:rPr>
              <a:t>Determine if the following are true or false.  Explain how you know using models or words.  Make false problems true by rewriting the right side of the number sentence.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Shape 130"/>
          <p:cNvSpPr/>
          <p:nvPr/>
        </p:nvSpPr>
        <p:spPr>
          <a:xfrm>
            <a:off x="125849" y="664950"/>
            <a:ext cx="8553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</a:rPr>
              <a:t>13.</a:t>
            </a:r>
            <a:r>
              <a:rPr lang="en-US" sz="1100">
                <a:solidFill>
                  <a:schemeClr val="dk1"/>
                </a:solidFill>
              </a:rPr>
              <a:t> </a:t>
            </a:r>
            <a:r>
              <a:rPr lang="en-US" sz="900" i="1">
                <a:solidFill>
                  <a:schemeClr val="dk1"/>
                </a:solidFill>
              </a:rPr>
              <a:t>(NF.3)</a:t>
            </a:r>
            <a:endParaRPr sz="900" i="1">
              <a:solidFill>
                <a:schemeClr val="dk1"/>
              </a:solidFill>
            </a:endParaRPr>
          </a:p>
        </p:txBody>
      </p:sp>
      <p:sp>
        <p:nvSpPr>
          <p:cNvPr id="131" name="Shape 131"/>
          <p:cNvSpPr/>
          <p:nvPr/>
        </p:nvSpPr>
        <p:spPr>
          <a:xfrm>
            <a:off x="3553424" y="664950"/>
            <a:ext cx="8553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</a:rPr>
              <a:t>14.</a:t>
            </a:r>
            <a:r>
              <a:rPr lang="en-US" sz="1100">
                <a:solidFill>
                  <a:schemeClr val="dk1"/>
                </a:solidFill>
              </a:rPr>
              <a:t> </a:t>
            </a:r>
            <a:r>
              <a:rPr lang="en-US" sz="900" i="1">
                <a:solidFill>
                  <a:schemeClr val="dk1"/>
                </a:solidFill>
              </a:rPr>
              <a:t>(NF.3)</a:t>
            </a:r>
            <a:endParaRPr sz="900" i="1">
              <a:solidFill>
                <a:schemeClr val="dk1"/>
              </a:solidFill>
            </a:endParaRPr>
          </a:p>
        </p:txBody>
      </p:sp>
      <p:sp>
        <p:nvSpPr>
          <p:cNvPr id="132" name="Shape 132"/>
          <p:cNvSpPr/>
          <p:nvPr/>
        </p:nvSpPr>
        <p:spPr>
          <a:xfrm>
            <a:off x="125849" y="3258125"/>
            <a:ext cx="8553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</a:rPr>
              <a:t>15.</a:t>
            </a:r>
            <a:r>
              <a:rPr lang="en-US" sz="1100">
                <a:solidFill>
                  <a:schemeClr val="dk1"/>
                </a:solidFill>
              </a:rPr>
              <a:t> </a:t>
            </a:r>
            <a:r>
              <a:rPr lang="en-US" sz="900" i="1">
                <a:solidFill>
                  <a:schemeClr val="dk1"/>
                </a:solidFill>
              </a:rPr>
              <a:t>(NF.3)</a:t>
            </a:r>
            <a:endParaRPr sz="900" i="1">
              <a:solidFill>
                <a:schemeClr val="dk1"/>
              </a:solidFill>
            </a:endParaRPr>
          </a:p>
        </p:txBody>
      </p:sp>
      <p:sp>
        <p:nvSpPr>
          <p:cNvPr id="133" name="Shape 133"/>
          <p:cNvSpPr/>
          <p:nvPr/>
        </p:nvSpPr>
        <p:spPr>
          <a:xfrm>
            <a:off x="3553431" y="3258124"/>
            <a:ext cx="7587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100">
                <a:solidFill>
                  <a:schemeClr val="dk1"/>
                </a:solidFill>
              </a:rPr>
              <a:t>16. </a:t>
            </a:r>
            <a:r>
              <a:rPr lang="en-US" sz="900" i="1">
                <a:solidFill>
                  <a:schemeClr val="dk1"/>
                </a:solidFill>
              </a:rPr>
              <a:t>(NF.3)</a:t>
            </a:r>
            <a:endParaRPr sz="900" i="1">
              <a:solidFill>
                <a:schemeClr val="dk1"/>
              </a:solidFill>
            </a:endParaRPr>
          </a:p>
        </p:txBody>
      </p:sp>
      <p:sp>
        <p:nvSpPr>
          <p:cNvPr id="134" name="Shape 134"/>
          <p:cNvSpPr/>
          <p:nvPr/>
        </p:nvSpPr>
        <p:spPr>
          <a:xfrm>
            <a:off x="125843" y="6030985"/>
            <a:ext cx="434874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</a:rPr>
              <a:t>17.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35" name="Shape 135"/>
          <p:cNvSpPr/>
          <p:nvPr/>
        </p:nvSpPr>
        <p:spPr>
          <a:xfrm>
            <a:off x="3553500" y="6030975"/>
            <a:ext cx="36294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</a:rPr>
              <a:t>18.</a:t>
            </a: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i="1">
                <a:solidFill>
                  <a:schemeClr val="dk1"/>
                </a:solidFill>
              </a:rPr>
              <a:t>(NF.4)</a:t>
            </a:r>
            <a:endParaRPr sz="900" i="1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Shape 140"/>
          <p:cNvSpPr/>
          <p:nvPr/>
        </p:nvSpPr>
        <p:spPr>
          <a:xfrm>
            <a:off x="429101" y="6292587"/>
            <a:ext cx="1837500" cy="438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-27777" b="-48608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3877701" y="6149613"/>
            <a:ext cx="1300356" cy="438453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t="-27777" b="-48608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343374" y="6030975"/>
            <a:ext cx="8553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i="1">
                <a:solidFill>
                  <a:schemeClr val="dk1"/>
                </a:solidFill>
              </a:rPr>
              <a:t>  (NF.4)</a:t>
            </a:r>
            <a:endParaRPr sz="900" i="1">
              <a:solidFill>
                <a:schemeClr val="dk1"/>
              </a:solidFill>
            </a:endParaRPr>
          </a:p>
        </p:txBody>
      </p:sp>
      <p:pic>
        <p:nvPicPr>
          <p:cNvPr id="2" name="Picture 1" descr="Screen Shot 2018-03-05 at 11.32.19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301" y="750610"/>
            <a:ext cx="1518212" cy="403779"/>
          </a:xfrm>
          <a:prstGeom prst="rect">
            <a:avLst/>
          </a:prstGeom>
        </p:spPr>
      </p:pic>
      <p:pic>
        <p:nvPicPr>
          <p:cNvPr id="3" name="Picture 2" descr="Screen Shot 2018-03-05 at 11.35.17 A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301" y="726520"/>
            <a:ext cx="1308100" cy="486345"/>
          </a:xfrm>
          <a:prstGeom prst="rect">
            <a:avLst/>
          </a:prstGeom>
        </p:spPr>
      </p:pic>
      <p:pic>
        <p:nvPicPr>
          <p:cNvPr id="4" name="Picture 3" descr="Screen Shot 2018-03-05 at 11.36.25 A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74" y="3524250"/>
            <a:ext cx="990600" cy="479576"/>
          </a:xfrm>
          <a:prstGeom prst="rect">
            <a:avLst/>
          </a:prstGeom>
        </p:spPr>
      </p:pic>
      <p:pic>
        <p:nvPicPr>
          <p:cNvPr id="5" name="Picture 4" descr="Screen Shot 2018-03-05 at 11.39.50 AM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588" y="3422140"/>
            <a:ext cx="1374407" cy="53781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/>
        </p:nvSpPr>
        <p:spPr>
          <a:xfrm>
            <a:off x="148025" y="700442"/>
            <a:ext cx="6561900" cy="734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Architects Daughter"/>
                <a:cs typeface="Architects Daughter"/>
                <a:sym typeface="Arial"/>
              </a:rPr>
              <a:t>Post Module 5</a:t>
            </a:r>
            <a:endParaRPr b="1" dirty="0">
              <a:latin typeface="Architects Daughter"/>
              <a:cs typeface="Architects Daughter"/>
            </a:endParaRPr>
          </a:p>
          <a:p>
            <a:pPr marL="228600" marR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  <a:latin typeface="Architects Daughter"/>
                <a:cs typeface="Architects Daughter"/>
                <a:sym typeface="Arial"/>
              </a:rPr>
              <a:t>Part 2</a:t>
            </a:r>
            <a:endParaRPr b="1" dirty="0">
              <a:solidFill>
                <a:schemeClr val="dk1"/>
              </a:solidFill>
              <a:latin typeface="Architects Daughter"/>
              <a:cs typeface="Architects Daughter"/>
              <a:sym typeface="Arial"/>
            </a:endParaRPr>
          </a:p>
        </p:txBody>
      </p:sp>
      <p:sp>
        <p:nvSpPr>
          <p:cNvPr id="148" name="Shape 148"/>
          <p:cNvSpPr/>
          <p:nvPr/>
        </p:nvSpPr>
        <p:spPr>
          <a:xfrm>
            <a:off x="368272" y="1789304"/>
            <a:ext cx="6489600" cy="8061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87" b="-6060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149" name="Shape 149"/>
          <p:cNvSpPr/>
          <p:nvPr/>
        </p:nvSpPr>
        <p:spPr>
          <a:xfrm>
            <a:off x="148025" y="1556404"/>
            <a:ext cx="17283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n-US" sz="1100" dirty="0">
                <a:solidFill>
                  <a:schemeClr val="dk1"/>
                </a:solidFill>
              </a:rPr>
              <a:t>(3 points) </a:t>
            </a:r>
            <a:r>
              <a:rPr lang="en-US" sz="900" i="1" dirty="0">
                <a:solidFill>
                  <a:schemeClr val="dk1"/>
                </a:solidFill>
              </a:rPr>
              <a:t>OA.5</a:t>
            </a:r>
            <a:endParaRPr sz="900" i="1" dirty="0">
              <a:solidFill>
                <a:schemeClr val="dk1"/>
              </a:solidFill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393810" y="2584504"/>
            <a:ext cx="662400" cy="4725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t="-26921" b="-48716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368272" y="228600"/>
            <a:ext cx="6443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 ___________________________ #______ Date: ______________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/>
        </p:nvSpPr>
        <p:spPr>
          <a:xfrm>
            <a:off x="141246" y="706465"/>
            <a:ext cx="6489725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</a:rPr>
              <a:t>2. At the bottom of this page, create a line plot to display the data in the table. </a:t>
            </a:r>
            <a:r>
              <a:rPr lang="en-US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i="1" dirty="0">
                <a:solidFill>
                  <a:schemeClr val="dk1"/>
                </a:solidFill>
              </a:rPr>
              <a:t>(MD.4)</a:t>
            </a:r>
            <a:endParaRPr sz="900" i="1" dirty="0">
              <a:solidFill>
                <a:schemeClr val="dk1"/>
              </a:solidFill>
            </a:endParaRPr>
          </a:p>
        </p:txBody>
      </p:sp>
      <p:sp>
        <p:nvSpPr>
          <p:cNvPr id="156" name="Shape 156"/>
          <p:cNvSpPr/>
          <p:nvPr/>
        </p:nvSpPr>
        <p:spPr>
          <a:xfrm>
            <a:off x="141246" y="1388708"/>
            <a:ext cx="2759063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dk1"/>
                </a:solidFill>
              </a:rPr>
              <a:t>3. What is the difference in wingspan between the widest and narrowest butterflies on the chart?</a:t>
            </a:r>
            <a:r>
              <a:rPr lang="en-US" sz="13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i="1" dirty="0">
                <a:solidFill>
                  <a:schemeClr val="dk1"/>
                </a:solidFill>
              </a:rPr>
              <a:t>(NF.3)</a:t>
            </a:r>
            <a:endParaRPr sz="900" i="1" dirty="0">
              <a:solidFill>
                <a:schemeClr val="dk1"/>
              </a:solidFill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107378" y="4550584"/>
            <a:ext cx="3212737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</a:rPr>
              <a:t>4. Three butterflies have the same wingspan. Explain how you know the measurements are equal.</a:t>
            </a:r>
            <a:r>
              <a:rPr lang="en-US" sz="1200" i="1">
                <a:solidFill>
                  <a:schemeClr val="dk1"/>
                </a:solidFill>
              </a:rPr>
              <a:t> </a:t>
            </a:r>
            <a:r>
              <a:rPr lang="en-US" sz="9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(NF.2)</a:t>
            </a:r>
            <a:endParaRPr sz="9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58" name="Shape 158"/>
          <p:cNvGraphicFramePr/>
          <p:nvPr/>
        </p:nvGraphicFramePr>
        <p:xfrm>
          <a:off x="3795623" y="1542159"/>
          <a:ext cx="2835350" cy="5602975"/>
        </p:xfrm>
        <a:graphic>
          <a:graphicData uri="http://schemas.openxmlformats.org/drawingml/2006/table">
            <a:tbl>
              <a:tblPr firstRow="1" bandRow="1">
                <a:noFill/>
                <a:tableStyleId>{0D09D8AA-9851-4932-8F7A-FF89FB376E4E}</a:tableStyleId>
              </a:tblPr>
              <a:tblGrid>
                <a:gridCol w="1931500"/>
                <a:gridCol w="903850"/>
              </a:tblGrid>
              <a:tr h="8109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u="none" strike="noStrike" cap="none" dirty="0">
                          <a:solidFill>
                            <a:srgbClr val="000000"/>
                          </a:solidFill>
                        </a:rPr>
                        <a:t>Butterfly</a:t>
                      </a:r>
                      <a:endParaRPr sz="135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u="none" strike="noStrike" cap="none">
                          <a:solidFill>
                            <a:srgbClr val="000000"/>
                          </a:solidFill>
                        </a:rPr>
                        <a:t>Wingspan</a:t>
                      </a:r>
                      <a:endParaRPr sz="1350" u="none" strike="noStrike" cap="none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u="none" strike="noStrike" cap="none">
                          <a:solidFill>
                            <a:srgbClr val="000000"/>
                          </a:solidFill>
                        </a:rPr>
                        <a:t>(inches)</a:t>
                      </a:r>
                      <a:endParaRPr sz="135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79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 u="none" strike="noStrike" cap="none">
                          <a:solidFill>
                            <a:srgbClr val="000000"/>
                          </a:solidFill>
                        </a:rPr>
                        <a:t>Monarch</a:t>
                      </a:r>
                      <a:endParaRPr sz="135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79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>
                          <a:solidFill>
                            <a:srgbClr val="000000"/>
                          </a:solidFill>
                        </a:rPr>
                        <a:t>Tortoiseshell</a:t>
                      </a:r>
                      <a:endParaRPr sz="135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79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>
                          <a:solidFill>
                            <a:srgbClr val="000000"/>
                          </a:solidFill>
                        </a:rPr>
                        <a:t>Zebra </a:t>
                      </a:r>
                      <a:endParaRPr sz="135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79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>
                          <a:solidFill>
                            <a:srgbClr val="000000"/>
                          </a:solidFill>
                        </a:rPr>
                        <a:t>Viceroy</a:t>
                      </a:r>
                      <a:endParaRPr sz="135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79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>
                          <a:solidFill>
                            <a:srgbClr val="000000"/>
                          </a:solidFill>
                        </a:rPr>
                        <a:t>Postman</a:t>
                      </a:r>
                      <a:endParaRPr sz="135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79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>
                          <a:solidFill>
                            <a:srgbClr val="000000"/>
                          </a:solidFill>
                        </a:rPr>
                        <a:t>Spotted</a:t>
                      </a:r>
                      <a:endParaRPr sz="135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79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>
                          <a:solidFill>
                            <a:srgbClr val="000000"/>
                          </a:solidFill>
                        </a:rPr>
                        <a:t>Julia</a:t>
                      </a:r>
                      <a:endParaRPr sz="135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79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>
                          <a:solidFill>
                            <a:srgbClr val="000000"/>
                          </a:solidFill>
                        </a:rPr>
                        <a:t>Dogface</a:t>
                      </a:r>
                      <a:endParaRPr sz="135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79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/>
                        <a:t>Tiger </a:t>
                      </a: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79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50"/>
                        <a:t>Regal </a:t>
                      </a:r>
                      <a:endParaRPr sz="135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5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180" name="Shape 180"/>
          <p:cNvSpPr/>
          <p:nvPr/>
        </p:nvSpPr>
        <p:spPr>
          <a:xfrm>
            <a:off x="105154" y="149050"/>
            <a:ext cx="63624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dirty="0"/>
              <a:t>Name: ___________________________ #______ Date: ______________</a:t>
            </a:r>
          </a:p>
        </p:txBody>
      </p:sp>
      <p:sp>
        <p:nvSpPr>
          <p:cNvPr id="32" name="Shape 86"/>
          <p:cNvSpPr/>
          <p:nvPr/>
        </p:nvSpPr>
        <p:spPr>
          <a:xfrm>
            <a:off x="6037642" y="2353446"/>
            <a:ext cx="47442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lang="en-US" sz="1400" u="sng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9950" y="241648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3</a:t>
            </a:r>
            <a:endParaRPr lang="en-US" sz="1800" dirty="0"/>
          </a:p>
        </p:txBody>
      </p:sp>
      <p:sp>
        <p:nvSpPr>
          <p:cNvPr id="34" name="Shape 86"/>
          <p:cNvSpPr/>
          <p:nvPr/>
        </p:nvSpPr>
        <p:spPr>
          <a:xfrm>
            <a:off x="6037642" y="2790342"/>
            <a:ext cx="47442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lang="en-US" sz="1400" u="sng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49950" y="285338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2</a:t>
            </a:r>
          </a:p>
        </p:txBody>
      </p:sp>
      <p:sp>
        <p:nvSpPr>
          <p:cNvPr id="36" name="Shape 86"/>
          <p:cNvSpPr/>
          <p:nvPr/>
        </p:nvSpPr>
        <p:spPr>
          <a:xfrm>
            <a:off x="6037642" y="3245034"/>
            <a:ext cx="47442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lang="en-US" sz="1400" u="sng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949950" y="3308077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2</a:t>
            </a:r>
          </a:p>
        </p:txBody>
      </p:sp>
      <p:sp>
        <p:nvSpPr>
          <p:cNvPr id="38" name="Shape 86"/>
          <p:cNvSpPr/>
          <p:nvPr/>
        </p:nvSpPr>
        <p:spPr>
          <a:xfrm>
            <a:off x="6037642" y="3745430"/>
            <a:ext cx="47442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lang="en-US" sz="1400" u="sng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49950" y="3808473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2</a:t>
            </a:r>
          </a:p>
        </p:txBody>
      </p:sp>
      <p:sp>
        <p:nvSpPr>
          <p:cNvPr id="40" name="Shape 86"/>
          <p:cNvSpPr/>
          <p:nvPr/>
        </p:nvSpPr>
        <p:spPr>
          <a:xfrm>
            <a:off x="6037642" y="4255455"/>
            <a:ext cx="47442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lang="en-US" sz="1400" u="sng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49950" y="431849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3</a:t>
            </a:r>
            <a:endParaRPr lang="en-US" sz="1800" dirty="0"/>
          </a:p>
        </p:txBody>
      </p:sp>
      <p:sp>
        <p:nvSpPr>
          <p:cNvPr id="42" name="Shape 86"/>
          <p:cNvSpPr/>
          <p:nvPr/>
        </p:nvSpPr>
        <p:spPr>
          <a:xfrm>
            <a:off x="6037642" y="4692351"/>
            <a:ext cx="47442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lang="en-US" sz="1400" u="sng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49950" y="475539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2</a:t>
            </a:r>
          </a:p>
        </p:txBody>
      </p:sp>
      <p:sp>
        <p:nvSpPr>
          <p:cNvPr id="44" name="Shape 86"/>
          <p:cNvSpPr/>
          <p:nvPr/>
        </p:nvSpPr>
        <p:spPr>
          <a:xfrm>
            <a:off x="6037642" y="5185143"/>
            <a:ext cx="47442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lang="en-US" sz="1400" u="sng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949950" y="521008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3</a:t>
            </a:r>
            <a:endParaRPr lang="en-US" sz="1800" dirty="0"/>
          </a:p>
        </p:txBody>
      </p:sp>
      <p:sp>
        <p:nvSpPr>
          <p:cNvPr id="46" name="Shape 86"/>
          <p:cNvSpPr/>
          <p:nvPr/>
        </p:nvSpPr>
        <p:spPr>
          <a:xfrm>
            <a:off x="6037642" y="5647439"/>
            <a:ext cx="47442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lang="en-US" sz="1400" u="sng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949950" y="571048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2</a:t>
            </a:r>
          </a:p>
        </p:txBody>
      </p:sp>
      <p:sp>
        <p:nvSpPr>
          <p:cNvPr id="48" name="Shape 86"/>
          <p:cNvSpPr/>
          <p:nvPr/>
        </p:nvSpPr>
        <p:spPr>
          <a:xfrm>
            <a:off x="6037642" y="6119977"/>
            <a:ext cx="47442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lang="en-US" sz="1400" u="sng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949950" y="618302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3</a:t>
            </a:r>
            <a:endParaRPr lang="en-US" sz="1800" dirty="0"/>
          </a:p>
        </p:txBody>
      </p:sp>
      <p:sp>
        <p:nvSpPr>
          <p:cNvPr id="50" name="Shape 86"/>
          <p:cNvSpPr/>
          <p:nvPr/>
        </p:nvSpPr>
        <p:spPr>
          <a:xfrm>
            <a:off x="6037642" y="6620373"/>
            <a:ext cx="474424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lang="en-US" sz="1400" u="sng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endParaRPr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49950" y="668341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3</a:t>
            </a: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394</Words>
  <Application>Microsoft Macintosh PowerPoint</Application>
  <PresentationFormat>On-screen Show (4:3)</PresentationFormat>
  <Paragraphs>121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Luong Mimi</cp:lastModifiedBy>
  <cp:revision>11</cp:revision>
  <cp:lastPrinted>2018-03-05T19:41:17Z</cp:lastPrinted>
  <dcterms:modified xsi:type="dcterms:W3CDTF">2018-03-05T19:43:38Z</dcterms:modified>
</cp:coreProperties>
</file>