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9D8AA-9851-4932-8F7A-FF89FB376E4E}">
  <a:tblStyle styleId="{0D09D8AA-9851-4932-8F7A-FF89FB376E4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52" y="-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16109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59455" y="3924042"/>
            <a:ext cx="644823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Fill in the circles below with &lt;, =, or &gt; to make true number sentences.  Justify your answer. </a:t>
            </a:r>
            <a:r>
              <a:rPr lang="en-US" sz="900" i="1" dirty="0">
                <a:solidFill>
                  <a:schemeClr val="dk1"/>
                </a:solidFill>
              </a:rPr>
              <a:t>(NF.2)</a:t>
            </a:r>
            <a:endParaRPr sz="900" i="1" dirty="0"/>
          </a:p>
        </p:txBody>
      </p:sp>
      <p:sp>
        <p:nvSpPr>
          <p:cNvPr id="85" name="Shape 85"/>
          <p:cNvSpPr/>
          <p:nvPr/>
        </p:nvSpPr>
        <p:spPr>
          <a:xfrm>
            <a:off x="748106" y="4611288"/>
            <a:ext cx="42070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1402120" y="4490867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r>
            <a:r>
              <a:rPr lang="en-US" sz="14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064935" y="4610091"/>
            <a:ext cx="337185" cy="33655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537091" y="7079021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49449" y="4599785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45760" y="6837962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26710" y="143659"/>
            <a:ext cx="6561931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Name____________________________________        Date____________________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145760" y="491342"/>
            <a:ext cx="656193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Post Module </a:t>
            </a:r>
            <a:r>
              <a:rPr lang="en-US" b="1" dirty="0" smtClean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5 </a:t>
            </a:r>
            <a:r>
              <a:rPr lang="mr-IN" b="1" dirty="0" smtClean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–</a:t>
            </a:r>
            <a:r>
              <a:rPr lang="en-US" b="1" dirty="0" smtClean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 Homework Review</a:t>
            </a:r>
            <a:endParaRPr b="1" dirty="0">
              <a:solidFill>
                <a:schemeClr val="dk1"/>
              </a:solidFill>
              <a:latin typeface="Architects Daughter"/>
              <a:ea typeface="Arial"/>
              <a:cs typeface="Architects Daughter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259455" y="1189550"/>
            <a:ext cx="60924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200" dirty="0"/>
              <a:t>Show </a:t>
            </a:r>
            <a:r>
              <a:rPr lang="en-US" sz="1200" dirty="0" smtClean="0"/>
              <a:t>4 </a:t>
            </a:r>
            <a:r>
              <a:rPr lang="en-US" sz="1200" dirty="0"/>
              <a:t>x </a:t>
            </a:r>
            <a:r>
              <a:rPr lang="en-US" sz="1200" dirty="0" smtClean="0"/>
              <a:t>¾.</a:t>
            </a:r>
            <a:r>
              <a:rPr lang="en-US" dirty="0" smtClean="0"/>
              <a:t>  </a:t>
            </a:r>
            <a:r>
              <a:rPr lang="en-US" sz="900" i="1" dirty="0"/>
              <a:t>(NF.4</a:t>
            </a:r>
            <a:r>
              <a:rPr lang="en-US" sz="900" i="1" dirty="0" smtClean="0"/>
              <a:t>)</a:t>
            </a:r>
            <a:endParaRPr sz="900" i="1" dirty="0"/>
          </a:p>
        </p:txBody>
      </p:sp>
      <p:sp>
        <p:nvSpPr>
          <p:cNvPr id="101" name="Shape 101"/>
          <p:cNvSpPr txBox="1"/>
          <p:nvPr/>
        </p:nvSpPr>
        <p:spPr>
          <a:xfrm>
            <a:off x="473589" y="2437600"/>
            <a:ext cx="53874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2.</a:t>
            </a:r>
            <a:r>
              <a:rPr lang="en-US" sz="1200" dirty="0" smtClean="0"/>
              <a:t> </a:t>
            </a:r>
            <a:r>
              <a:rPr lang="en-US" sz="1200" dirty="0"/>
              <a:t>Explain using words, models, and/or numbers why </a:t>
            </a:r>
            <a:r>
              <a:rPr lang="en-US" sz="1200" dirty="0" smtClean="0"/>
              <a:t>4 x ¾ = 12 </a:t>
            </a:r>
            <a:r>
              <a:rPr lang="en-US" sz="1200" dirty="0"/>
              <a:t>x </a:t>
            </a:r>
            <a:r>
              <a:rPr lang="en-US" sz="1200" dirty="0" smtClean="0"/>
              <a:t>¼. </a:t>
            </a:r>
            <a:r>
              <a:rPr lang="en-US" sz="900" i="1" dirty="0"/>
              <a:t>(NF.4)</a:t>
            </a:r>
            <a:endParaRPr sz="9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3255699" y="407175"/>
            <a:ext cx="3179100" cy="2209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220950" y="399750"/>
            <a:ext cx="3064200" cy="2209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297145" y="93025"/>
            <a:ext cx="35622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Find each sum or difference.</a:t>
            </a:r>
            <a:r>
              <a:rPr lang="en-US" sz="1100">
                <a:solidFill>
                  <a:schemeClr val="dk1"/>
                </a:solidFill>
              </a:rPr>
              <a:t> </a:t>
            </a:r>
            <a:r>
              <a:rPr lang="en-US" sz="900" i="1">
                <a:solidFill>
                  <a:schemeClr val="dk1"/>
                </a:solidFill>
              </a:rPr>
              <a:t>(NF.3)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220953" y="407185"/>
            <a:ext cx="404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3361482" y="407173"/>
            <a:ext cx="404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220953" y="2654683"/>
            <a:ext cx="404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489417" y="2916283"/>
            <a:ext cx="6646927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Solve           </a:t>
            </a:r>
            <a:r>
              <a:rPr lang="en-US" sz="1200" dirty="0" smtClean="0">
                <a:solidFill>
                  <a:schemeClr val="dk1"/>
                </a:solidFill>
              </a:rPr>
              <a:t>      </a:t>
            </a:r>
            <a:r>
              <a:rPr lang="en-US" sz="1200" dirty="0">
                <a:solidFill>
                  <a:schemeClr val="dk1"/>
                </a:solidFill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(NF.4)</a:t>
            </a:r>
            <a:endParaRPr sz="900" i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196670" y="2916283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417" y="416287"/>
            <a:ext cx="1609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/>
              <a:t>8 ⅗  </a:t>
            </a:r>
            <a:r>
              <a:rPr lang="en-US" dirty="0" smtClean="0"/>
              <a:t>- </a:t>
            </a:r>
            <a:r>
              <a:rPr lang="mr-IN" dirty="0" smtClean="0"/>
              <a:t> </a:t>
            </a:r>
            <a:r>
              <a:rPr lang="mr-IN" dirty="0"/>
              <a:t>2 ⅘  =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32314" y="433523"/>
            <a:ext cx="2088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/>
              <a:t>3 ¼ + 4 ¾ + 2 ¼ =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5002" y="286539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5 x 3 ¾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50" y="5003225"/>
            <a:ext cx="6458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dk1"/>
                </a:solidFill>
              </a:rPr>
              <a:t>7.  Determine </a:t>
            </a:r>
            <a:r>
              <a:rPr lang="en-US" sz="1200" dirty="0">
                <a:solidFill>
                  <a:schemeClr val="dk1"/>
                </a:solidFill>
              </a:rPr>
              <a:t>if the following are true or false.  Explain how you know using models or words.  Make false problems true by rewriting the right side of the number sentence.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91254" y="5676900"/>
            <a:ext cx="4344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  <a:r>
              <a:rPr lang="en-US" sz="1200" dirty="0" smtClean="0"/>
              <a:t>.  24/4 </a:t>
            </a:r>
            <a:r>
              <a:rPr lang="mr-IN" sz="1200" dirty="0" smtClean="0"/>
              <a:t>= </a:t>
            </a:r>
            <a:r>
              <a:rPr lang="mr-IN" sz="1200" dirty="0"/>
              <a:t>24 + ¼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59" y="7112000"/>
            <a:ext cx="5945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b.  </a:t>
            </a:r>
            <a:r>
              <a:rPr lang="mr-IN" sz="1200" dirty="0" smtClean="0"/>
              <a:t>⅚ </a:t>
            </a:r>
            <a:r>
              <a:rPr lang="mr-IN" sz="1200" dirty="0"/>
              <a:t>+ ⅚ + ⅚ + ⅚ = 4 x ⅚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125849" y="664950"/>
            <a:ext cx="855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3553424" y="664950"/>
            <a:ext cx="855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3553431" y="3258124"/>
            <a:ext cx="758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125843" y="6030985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3553500" y="6030975"/>
            <a:ext cx="3629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148025" y="700442"/>
            <a:ext cx="6561900" cy="73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Architects Daughter"/>
                <a:cs typeface="Architects Daughter"/>
                <a:sym typeface="Arial"/>
              </a:rPr>
              <a:t>Post Module 5</a:t>
            </a:r>
            <a:endParaRPr b="1" dirty="0">
              <a:latin typeface="Architects Daughter"/>
              <a:cs typeface="Architects Daughter"/>
            </a:endParaRPr>
          </a:p>
          <a:p>
            <a:pPr marL="228600" marR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Architects Daughter"/>
                <a:cs typeface="Architects Daughter"/>
                <a:sym typeface="Arial"/>
              </a:rPr>
              <a:t>Part 2</a:t>
            </a:r>
            <a:endParaRPr b="1" dirty="0">
              <a:solidFill>
                <a:schemeClr val="dk1"/>
              </a:solidFill>
              <a:latin typeface="Architects Daughter"/>
              <a:cs typeface="Architects Daughter"/>
              <a:sym typeface="Arial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368272" y="1789304"/>
            <a:ext cx="6489600" cy="806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87" b="-606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148025" y="1556404"/>
            <a:ext cx="1728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US" sz="1100" dirty="0">
                <a:solidFill>
                  <a:schemeClr val="dk1"/>
                </a:solidFill>
              </a:rPr>
              <a:t>(3 points) </a:t>
            </a:r>
            <a:r>
              <a:rPr lang="en-US" sz="900" i="1" dirty="0">
                <a:solidFill>
                  <a:schemeClr val="dk1"/>
                </a:solidFill>
              </a:rPr>
              <a:t>OA.5</a:t>
            </a: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393810" y="2584504"/>
            <a:ext cx="662400" cy="472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26921" b="-4871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68272" y="228600"/>
            <a:ext cx="6443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___________________________ #______ Date: ______________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141246" y="706465"/>
            <a:ext cx="6489725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2. At the bottom of this page, create a line plot to display the data in the table. 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(MD.4)</a:t>
            </a: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141246" y="1388708"/>
            <a:ext cx="2759063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3. What is the difference in wingspan between the widest and narrowest butterflies on the chart?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(NF.3)</a:t>
            </a: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107378" y="4550584"/>
            <a:ext cx="321273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4. Three butterflies have the same wingspan. Explain how you know the measurements are equal.</a:t>
            </a:r>
            <a:r>
              <a:rPr lang="en-US" sz="1200" i="1">
                <a:solidFill>
                  <a:schemeClr val="dk1"/>
                </a:solidFill>
              </a:rPr>
              <a:t> </a:t>
            </a:r>
            <a:r>
              <a:rPr lang="en-US" sz="9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(NF.2)</a:t>
            </a:r>
            <a:endParaRPr sz="9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8" name="Shape 158"/>
          <p:cNvGraphicFramePr/>
          <p:nvPr/>
        </p:nvGraphicFramePr>
        <p:xfrm>
          <a:off x="3795623" y="1542159"/>
          <a:ext cx="2835350" cy="5602975"/>
        </p:xfrm>
        <a:graphic>
          <a:graphicData uri="http://schemas.openxmlformats.org/drawingml/2006/table">
            <a:tbl>
              <a:tblPr firstRow="1" bandRow="1">
                <a:noFill/>
                <a:tableStyleId>{0D09D8AA-9851-4932-8F7A-FF89FB376E4E}</a:tableStyleId>
              </a:tblPr>
              <a:tblGrid>
                <a:gridCol w="1931500"/>
                <a:gridCol w="903850"/>
              </a:tblGrid>
              <a:tr h="810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 dirty="0">
                          <a:solidFill>
                            <a:srgbClr val="000000"/>
                          </a:solidFill>
                        </a:rPr>
                        <a:t>Butterfly</a:t>
                      </a:r>
                      <a:endParaRPr sz="135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>
                          <a:solidFill>
                            <a:srgbClr val="000000"/>
                          </a:solidFill>
                        </a:rPr>
                        <a:t>Wingspan</a:t>
                      </a:r>
                      <a:endParaRPr sz="135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>
                          <a:solidFill>
                            <a:srgbClr val="000000"/>
                          </a:solidFill>
                        </a:rPr>
                        <a:t>(inches)</a:t>
                      </a:r>
                      <a:endParaRPr sz="135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>
                          <a:solidFill>
                            <a:srgbClr val="000000"/>
                          </a:solidFill>
                        </a:rPr>
                        <a:t>Monarch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Tortoiseshell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Zebra 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Viceroy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Postman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Spotted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Julia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Dogface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/>
                        <a:t>Tiger </a:t>
                      </a: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/>
                        <a:t>Regal </a:t>
                      </a: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80" name="Shape 180"/>
          <p:cNvSpPr/>
          <p:nvPr/>
        </p:nvSpPr>
        <p:spPr>
          <a:xfrm>
            <a:off x="105154" y="149050"/>
            <a:ext cx="6362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Name: ___________________________ #______ Date: ______________</a:t>
            </a:r>
          </a:p>
        </p:txBody>
      </p:sp>
      <p:sp>
        <p:nvSpPr>
          <p:cNvPr id="32" name="Shape 86"/>
          <p:cNvSpPr/>
          <p:nvPr/>
        </p:nvSpPr>
        <p:spPr>
          <a:xfrm>
            <a:off x="6037642" y="2353446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9950" y="241648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34" name="Shape 86"/>
          <p:cNvSpPr/>
          <p:nvPr/>
        </p:nvSpPr>
        <p:spPr>
          <a:xfrm>
            <a:off x="6037642" y="2790342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9950" y="285338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36" name="Shape 86"/>
          <p:cNvSpPr/>
          <p:nvPr/>
        </p:nvSpPr>
        <p:spPr>
          <a:xfrm>
            <a:off x="6037642" y="3245034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49950" y="330807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38" name="Shape 86"/>
          <p:cNvSpPr/>
          <p:nvPr/>
        </p:nvSpPr>
        <p:spPr>
          <a:xfrm>
            <a:off x="6037642" y="3745430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49950" y="380847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0" name="Shape 86"/>
          <p:cNvSpPr/>
          <p:nvPr/>
        </p:nvSpPr>
        <p:spPr>
          <a:xfrm>
            <a:off x="6037642" y="4255455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9950" y="431849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42" name="Shape 86"/>
          <p:cNvSpPr/>
          <p:nvPr/>
        </p:nvSpPr>
        <p:spPr>
          <a:xfrm>
            <a:off x="6037642" y="4692351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49950" y="47553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4" name="Shape 86"/>
          <p:cNvSpPr/>
          <p:nvPr/>
        </p:nvSpPr>
        <p:spPr>
          <a:xfrm>
            <a:off x="6037642" y="5185143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49950" y="5210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46" name="Shape 86"/>
          <p:cNvSpPr/>
          <p:nvPr/>
        </p:nvSpPr>
        <p:spPr>
          <a:xfrm>
            <a:off x="6037642" y="5647439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49950" y="571048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8" name="Shape 86"/>
          <p:cNvSpPr/>
          <p:nvPr/>
        </p:nvSpPr>
        <p:spPr>
          <a:xfrm>
            <a:off x="6037642" y="6119977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9950" y="618302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50" name="Shape 86"/>
          <p:cNvSpPr/>
          <p:nvPr/>
        </p:nvSpPr>
        <p:spPr>
          <a:xfrm>
            <a:off x="6037642" y="6620373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49950" y="668341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320</Words>
  <Application>Microsoft Macintosh PowerPoint</Application>
  <PresentationFormat>On-screen Show (4:3)</PresentationFormat>
  <Paragraphs>72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Luong Mimi</cp:lastModifiedBy>
  <cp:revision>6</cp:revision>
  <dcterms:modified xsi:type="dcterms:W3CDTF">2018-03-05T18:33:35Z</dcterms:modified>
</cp:coreProperties>
</file>